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67"/>
  </p:notesMasterIdLst>
  <p:sldIdLst>
    <p:sldId id="256" r:id="rId2"/>
    <p:sldId id="258" r:id="rId3"/>
    <p:sldId id="259" r:id="rId4"/>
    <p:sldId id="260" r:id="rId5"/>
    <p:sldId id="314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8" r:id="rId16"/>
    <p:sldId id="306" r:id="rId17"/>
    <p:sldId id="309" r:id="rId18"/>
    <p:sldId id="310" r:id="rId19"/>
    <p:sldId id="311" r:id="rId20"/>
    <p:sldId id="312" r:id="rId21"/>
    <p:sldId id="330" r:id="rId22"/>
    <p:sldId id="336" r:id="rId23"/>
    <p:sldId id="316" r:id="rId24"/>
    <p:sldId id="360" r:id="rId25"/>
    <p:sldId id="357" r:id="rId26"/>
    <p:sldId id="366" r:id="rId27"/>
    <p:sldId id="359" r:id="rId28"/>
    <p:sldId id="367" r:id="rId29"/>
    <p:sldId id="361" r:id="rId30"/>
    <p:sldId id="363" r:id="rId31"/>
    <p:sldId id="362" r:id="rId32"/>
    <p:sldId id="364" r:id="rId33"/>
    <p:sldId id="371" r:id="rId34"/>
    <p:sldId id="317" r:id="rId35"/>
    <p:sldId id="370" r:id="rId36"/>
    <p:sldId id="349" r:id="rId37"/>
    <p:sldId id="369" r:id="rId38"/>
    <p:sldId id="372" r:id="rId39"/>
    <p:sldId id="318" r:id="rId40"/>
    <p:sldId id="334" r:id="rId41"/>
    <p:sldId id="335" r:id="rId42"/>
    <p:sldId id="374" r:id="rId43"/>
    <p:sldId id="321" r:id="rId44"/>
    <p:sldId id="322" r:id="rId45"/>
    <p:sldId id="333" r:id="rId46"/>
    <p:sldId id="323" r:id="rId47"/>
    <p:sldId id="324" r:id="rId48"/>
    <p:sldId id="326" r:id="rId49"/>
    <p:sldId id="331" r:id="rId50"/>
    <p:sldId id="373" r:id="rId51"/>
    <p:sldId id="332" r:id="rId52"/>
    <p:sldId id="315" r:id="rId53"/>
    <p:sldId id="337" r:id="rId54"/>
    <p:sldId id="338" r:id="rId55"/>
    <p:sldId id="339" r:id="rId56"/>
    <p:sldId id="341" r:id="rId57"/>
    <p:sldId id="340" r:id="rId58"/>
    <p:sldId id="342" r:id="rId59"/>
    <p:sldId id="343" r:id="rId60"/>
    <p:sldId id="353" r:id="rId61"/>
    <p:sldId id="344" r:id="rId62"/>
    <p:sldId id="345" r:id="rId63"/>
    <p:sldId id="346" r:id="rId64"/>
    <p:sldId id="347" r:id="rId65"/>
    <p:sldId id="348" r:id="rId6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FD721D1-3251-41EC-8EE6-D6FCADD95E99}">
  <a:tblStyle styleId="{1FD721D1-3251-41EC-8EE6-D6FCADD95E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1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855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907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842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563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112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872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460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620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7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55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792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089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2968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602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745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313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1416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5220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884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280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352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3131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5709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8428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471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2110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9699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1141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8619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501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5926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0334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5774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7585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469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5463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7503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5631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5984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598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8753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1662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6581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5727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869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1022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585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6716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1434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0699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631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2664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4420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9977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4898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8700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2714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424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1690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416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574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6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bstract medical wallpaper template design | free image by rawpixel.com  (med billeder)">
            <a:extLst>
              <a:ext uri="{FF2B5EF4-FFF2-40B4-BE49-F238E27FC236}">
                <a16:creationId xmlns:a16="http://schemas.microsoft.com/office/drawing/2014/main" id="{37FC71C7-9EAD-406D-9A7F-1F1652DC4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7000"/>
                    </a14:imgEffect>
                    <a14:imgEffect>
                      <a14:colorTemperature colorTemp="4700"/>
                    </a14:imgEffect>
                    <a14:imgEffect>
                      <a14:saturation sat="274000"/>
                    </a14:imgEffect>
                    <a14:imgEffect>
                      <a14:brightnessContrast bright="-58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6858000" cy="5143500"/>
          </a:xfrm>
          <a:prstGeom prst="rect">
            <a:avLst/>
          </a:prstGeom>
          <a:noFill/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002060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Cluster-Analysis e Association Rules Extraction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lt1"/>
                </a:solidFill>
                <a:latin typeface="Avenir Next LT Pro" panose="020B0504020202020204" pitchFamily="34" charset="0"/>
              </a:rPr>
              <a:t>Myocardial</a:t>
            </a:r>
            <a:r>
              <a:rPr lang="it-IT" dirty="0">
                <a:solidFill>
                  <a:schemeClr val="lt1"/>
                </a:solidFill>
                <a:latin typeface="Avenir Next LT Pro" panose="020B0504020202020204" pitchFamily="34" charset="0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Avenir Next LT Pro" panose="020B0504020202020204" pitchFamily="34" charset="0"/>
              </a:rPr>
              <a:t>Infarction</a:t>
            </a:r>
            <a:r>
              <a:rPr lang="it-IT" dirty="0">
                <a:solidFill>
                  <a:schemeClr val="lt1"/>
                </a:solidFill>
                <a:latin typeface="Avenir Next LT Pro" panose="020B0504020202020204" pitchFamily="34" charset="0"/>
              </a:rPr>
              <a:t> </a:t>
            </a:r>
            <a:r>
              <a:rPr lang="it-IT" u="sng" dirty="0" err="1">
                <a:solidFill>
                  <a:schemeClr val="lt1"/>
                </a:solidFill>
                <a:latin typeface="Avenir Next LT Pro" panose="020B0504020202020204" pitchFamily="34" charset="0"/>
              </a:rPr>
              <a:t>Complications</a:t>
            </a:r>
            <a:endParaRPr u="sng" dirty="0">
              <a:solidFill>
                <a:schemeClr val="lt1"/>
              </a:solidFill>
              <a:latin typeface="Avenir Next LT Pro" panose="020B0504020202020204" pitchFamily="34" charset="0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0"/>
            <a:ext cx="5943532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DATASET</a:t>
            </a:r>
            <a:br>
              <a:rPr lang="es" sz="4000" dirty="0"/>
            </a:br>
            <a:r>
              <a:rPr lang="es" dirty="0"/>
              <a:t> VARIABILI DI OUTPUT</a:t>
            </a:r>
            <a:br>
              <a:rPr lang="es" dirty="0"/>
            </a:br>
            <a:endParaRPr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0CD930B-FCBC-49A4-9D4A-C608E109D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99" y="1390451"/>
            <a:ext cx="4233059" cy="276476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30B3A2-704F-4BF8-B5A9-ED873446F564}"/>
              </a:ext>
            </a:extLst>
          </p:cNvPr>
          <p:cNvSpPr txBox="1"/>
          <p:nvPr/>
        </p:nvSpPr>
        <p:spPr>
          <a:xfrm>
            <a:off x="4572000" y="1295859"/>
            <a:ext cx="4329545" cy="3269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12 variabili di output  non mutuamente esclusive</a:t>
            </a:r>
          </a:p>
          <a:p>
            <a:endParaRPr lang="it-IT" dirty="0">
              <a:latin typeface="Avenir Next LT Pro" panose="020B0504020202020204" pitchFamily="34" charset="0"/>
            </a:endParaRPr>
          </a:p>
          <a:p>
            <a:r>
              <a:rPr lang="it-IT" dirty="0">
                <a:latin typeface="Avenir Next LT Pro" panose="020B0504020202020204" pitchFamily="34" charset="0"/>
              </a:rPr>
              <a:t>133 possibili combinazioni di variabili</a:t>
            </a:r>
          </a:p>
          <a:p>
            <a:endParaRPr lang="it-IT" sz="1400" dirty="0">
              <a:solidFill>
                <a:srgbClr val="333333"/>
              </a:solidFill>
              <a:effectLst/>
              <a:latin typeface="Avenir Next LT Pro Light" panose="020B0304020202020204" pitchFamily="34" charset="0"/>
              <a:ea typeface="Open Sans" panose="020B0606030504020204" pitchFamily="34" charset="0"/>
              <a:cs typeface="Dubai" panose="020B0503030403030204" pitchFamily="34" charset="-78"/>
            </a:endParaRPr>
          </a:p>
          <a:p>
            <a:r>
              <a:rPr lang="it-IT" sz="1400" dirty="0">
                <a:solidFill>
                  <a:srgbClr val="333333"/>
                </a:solidFill>
                <a:effectLst/>
                <a:latin typeface="Avenir Next LT Pro Light" panose="020B0304020202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I record contengono fino a 5 complicazioni.</a:t>
            </a:r>
            <a:endParaRPr lang="it-IT" sz="1400" dirty="0">
              <a:solidFill>
                <a:srgbClr val="333333"/>
              </a:solidFill>
              <a:effectLst/>
              <a:latin typeface="Avenir Next LT Pro Light" panose="020B0304020202020204" pitchFamily="34" charset="0"/>
              <a:ea typeface="Open Sans" panose="020B0606030504020204" pitchFamily="34" charset="0"/>
            </a:endParaRPr>
          </a:p>
          <a:p>
            <a:endParaRPr lang="it-IT" dirty="0">
              <a:latin typeface="Avenir Next LT Pro" panose="020B0504020202020204" pitchFamily="34" charset="0"/>
            </a:endParaRPr>
          </a:p>
          <a:p>
            <a:pPr marL="6350" indent="-6350" algn="just">
              <a:lnSpc>
                <a:spcPct val="105000"/>
              </a:lnSpc>
              <a:spcAft>
                <a:spcPts val="30"/>
              </a:spcAft>
            </a:pPr>
            <a:r>
              <a:rPr lang="it-IT" sz="1200" dirty="0">
                <a:solidFill>
                  <a:srgbClr val="333333"/>
                </a:solidFill>
                <a:effectLst/>
                <a:latin typeface="Avenir Next LT Pro Light" panose="020B0304020202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663 record non contengono complicazioni. </a:t>
            </a:r>
          </a:p>
          <a:p>
            <a:pPr marL="6350" indent="-6350" algn="just">
              <a:lnSpc>
                <a:spcPct val="105000"/>
              </a:lnSpc>
              <a:spcAft>
                <a:spcPts val="30"/>
              </a:spcAft>
            </a:pPr>
            <a:endParaRPr lang="it-IT" sz="1200" dirty="0">
              <a:solidFill>
                <a:srgbClr val="333333"/>
              </a:solidFill>
              <a:effectLst/>
              <a:latin typeface="Avenir Next LT Pro Light" panose="020B0304020202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05000"/>
              </a:lnSpc>
              <a:spcAft>
                <a:spcPts val="30"/>
              </a:spcAft>
            </a:pPr>
            <a:r>
              <a:rPr lang="it-IT" sz="1200" dirty="0">
                <a:solidFill>
                  <a:srgbClr val="333333"/>
                </a:solidFill>
                <a:effectLst/>
                <a:latin typeface="Avenir Next LT Pro Light" panose="020B0304020202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36 record hanno 4 complicazioni </a:t>
            </a:r>
          </a:p>
          <a:p>
            <a:pPr marL="6350" indent="-6350" algn="just">
              <a:lnSpc>
                <a:spcPct val="105000"/>
              </a:lnSpc>
              <a:spcAft>
                <a:spcPts val="30"/>
              </a:spcAft>
            </a:pPr>
            <a:r>
              <a:rPr lang="it-IT" sz="1200" dirty="0">
                <a:solidFill>
                  <a:srgbClr val="333333"/>
                </a:solidFill>
                <a:effectLst/>
                <a:latin typeface="Avenir Next LT Pro Light" panose="020B0304020202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7 record contengono 5 complicazioni</a:t>
            </a:r>
            <a:endParaRPr lang="it-IT" sz="1200" dirty="0">
              <a:solidFill>
                <a:srgbClr val="333333"/>
              </a:solidFill>
              <a:effectLst/>
              <a:latin typeface="Avenir Next LT Pro Light" panose="020B0304020202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5000"/>
              </a:lnSpc>
              <a:spcAft>
                <a:spcPts val="1000"/>
              </a:spcAft>
            </a:pP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 </a:t>
            </a:r>
            <a:endParaRPr lang="it-IT" sz="18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5000"/>
              </a:lnSpc>
              <a:spcAft>
                <a:spcPts val="1000"/>
              </a:spcAft>
            </a:pP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 </a:t>
            </a:r>
            <a:endParaRPr lang="it-IT" sz="18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endParaRPr lang="it-IT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560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0"/>
            <a:ext cx="5943532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DATASET</a:t>
            </a:r>
            <a:br>
              <a:rPr lang="es" sz="4000" dirty="0"/>
            </a:br>
            <a:r>
              <a:rPr lang="es" dirty="0"/>
              <a:t> VARIABILI DI INPUT</a:t>
            </a:r>
            <a:br>
              <a:rPr lang="es" dirty="0"/>
            </a:br>
            <a:endParaRPr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30B3A2-704F-4BF8-B5A9-ED873446F564}"/>
              </a:ext>
            </a:extLst>
          </p:cNvPr>
          <p:cNvSpPr txBox="1"/>
          <p:nvPr/>
        </p:nvSpPr>
        <p:spPr>
          <a:xfrm>
            <a:off x="5679027" y="785074"/>
            <a:ext cx="4329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12 variabili di input di tipo numerico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27DD368-962B-47CA-BA3D-EE4B3FA4E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1092851"/>
            <a:ext cx="5195900" cy="39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94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0"/>
            <a:ext cx="5943532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DATASET</a:t>
            </a:r>
            <a:br>
              <a:rPr lang="es" sz="4000" dirty="0"/>
            </a:br>
            <a:r>
              <a:rPr lang="es" dirty="0"/>
              <a:t> VARIABILI DI INPUT</a:t>
            </a:r>
            <a:br>
              <a:rPr lang="es" dirty="0"/>
            </a:br>
            <a:endParaRPr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854550" y="3394188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30B3A2-704F-4BF8-B5A9-ED873446F564}"/>
              </a:ext>
            </a:extLst>
          </p:cNvPr>
          <p:cNvSpPr txBox="1"/>
          <p:nvPr/>
        </p:nvSpPr>
        <p:spPr>
          <a:xfrm>
            <a:off x="781025" y="1290573"/>
            <a:ext cx="4329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>
              <a:latin typeface="Avenir Next LT Pro" panose="020B0504020202020204" pitchFamily="34" charset="0"/>
            </a:endParaRPr>
          </a:p>
          <a:p>
            <a:endParaRPr lang="it-IT" dirty="0">
              <a:latin typeface="Avenir Next LT Pro" panose="020B0504020202020204" pitchFamily="34" charset="0"/>
            </a:endParaRPr>
          </a:p>
          <a:p>
            <a:r>
              <a:rPr lang="it-IT" dirty="0">
                <a:latin typeface="Avenir Next LT Pro" panose="020B0504020202020204" pitchFamily="34" charset="0"/>
              </a:rPr>
              <a:t>78 variabili di input di tipo binario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4893453-58C4-40EF-82ED-DE4F0FB7C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998" y="641130"/>
            <a:ext cx="4699472" cy="42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51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-1"/>
            <a:ext cx="5943532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DATASET</a:t>
            </a:r>
            <a:br>
              <a:rPr lang="es" sz="4000" dirty="0"/>
            </a:br>
            <a:r>
              <a:rPr lang="es" dirty="0"/>
              <a:t> VARIABILI DI INPUT</a:t>
            </a:r>
            <a:br>
              <a:rPr lang="es" dirty="0"/>
            </a:br>
            <a:endParaRPr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30B3A2-704F-4BF8-B5A9-ED873446F564}"/>
              </a:ext>
            </a:extLst>
          </p:cNvPr>
          <p:cNvSpPr txBox="1"/>
          <p:nvPr/>
        </p:nvSpPr>
        <p:spPr>
          <a:xfrm>
            <a:off x="4814455" y="1143000"/>
            <a:ext cx="4329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>
              <a:latin typeface="Avenir Next LT Pro" panose="020B0504020202020204" pitchFamily="34" charset="0"/>
            </a:endParaRPr>
          </a:p>
          <a:p>
            <a:endParaRPr lang="it-IT" dirty="0">
              <a:latin typeface="Avenir Next LT Pro" panose="020B0504020202020204" pitchFamily="34" charset="0"/>
            </a:endParaRPr>
          </a:p>
          <a:p>
            <a:r>
              <a:rPr lang="it-IT" dirty="0">
                <a:latin typeface="Avenir Next LT Pro" panose="020B0504020202020204" pitchFamily="34" charset="0"/>
              </a:rPr>
              <a:t>21 variabili di input di tipo ordinale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88D6C36-B486-4C12-A7FA-A1408934B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15" y="1143000"/>
            <a:ext cx="37603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99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5943532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DATASET: PROBLEMI</a:t>
            </a:r>
            <a:br>
              <a:rPr lang="es" dirty="0"/>
            </a:br>
            <a:endParaRPr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A2437DA-170D-43C2-8ACD-BEF7FEA7A7A7}"/>
              </a:ext>
            </a:extLst>
          </p:cNvPr>
          <p:cNvSpPr txBox="1"/>
          <p:nvPr/>
        </p:nvSpPr>
        <p:spPr>
          <a:xfrm>
            <a:off x="1130212" y="1417784"/>
            <a:ext cx="6576646" cy="1799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0000"/>
              </a:lnSpc>
              <a:buFont typeface="Open Sans" panose="020B0606030504020204" pitchFamily="34" charset="0"/>
              <a:buChar char="-"/>
            </a:pPr>
            <a:r>
              <a:rPr lang="it-IT" sz="2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Valori Mancanti.</a:t>
            </a:r>
            <a:endParaRPr lang="it-IT" sz="24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lvl="0" indent="-342900" algn="just">
              <a:lnSpc>
                <a:spcPct val="110000"/>
              </a:lnSpc>
              <a:spcAft>
                <a:spcPts val="785"/>
              </a:spcAft>
              <a:buFont typeface="Open Sans" panose="020B0606030504020204" pitchFamily="34" charset="0"/>
              <a:buChar char="-"/>
            </a:pPr>
            <a:r>
              <a:rPr lang="it-IT" sz="24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È un </a:t>
            </a:r>
            <a:r>
              <a:rPr lang="it-IT" sz="2400" b="1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D</a:t>
            </a:r>
            <a:r>
              <a:rPr lang="it-IT" sz="2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ataset multi label </a:t>
            </a:r>
            <a:r>
              <a:rPr lang="it-IT" sz="2400" b="1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, </a:t>
            </a:r>
            <a:r>
              <a:rPr lang="it-IT" sz="240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con </a:t>
            </a:r>
            <a:r>
              <a:rPr lang="it-IT" sz="24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12 variabili di output non mutuamente esclusive.</a:t>
            </a:r>
          </a:p>
          <a:p>
            <a:pPr marL="342900" lvl="0" indent="-342900" algn="just">
              <a:lnSpc>
                <a:spcPct val="110000"/>
              </a:lnSpc>
              <a:spcAft>
                <a:spcPts val="785"/>
              </a:spcAft>
              <a:buFont typeface="Open Sans" panose="020B0606030504020204" pitchFamily="34" charset="0"/>
              <a:buChar char="-"/>
            </a:pPr>
            <a:r>
              <a:rPr lang="it-IT" sz="240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Dataset </a:t>
            </a:r>
            <a:r>
              <a:rPr lang="it-IT" sz="2400" b="1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molto sbilanciato.</a:t>
            </a:r>
            <a:endParaRPr lang="it-IT" sz="2400" b="1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116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-1"/>
            <a:ext cx="5943532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/>
              <a:t>DATASET</a:t>
            </a:r>
            <a:br>
              <a:rPr lang="it-IT" sz="4000" dirty="0"/>
            </a:br>
            <a:r>
              <a:rPr lang="it-IT" dirty="0"/>
              <a:t>DROP DI VARIABILI</a:t>
            </a:r>
            <a:br>
              <a:rPr lang="it-IT" dirty="0"/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278422-A5EC-495E-915D-0627627AF4B3}"/>
              </a:ext>
            </a:extLst>
          </p:cNvPr>
          <p:cNvSpPr txBox="1"/>
          <p:nvPr/>
        </p:nvSpPr>
        <p:spPr>
          <a:xfrm>
            <a:off x="4143351" y="906656"/>
            <a:ext cx="4343400" cy="2655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4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Si è scelto di eliminare le variabili che superano una soglia del </a:t>
            </a: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40%</a:t>
            </a:r>
            <a:r>
              <a:rPr lang="it-IT" sz="14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di dati mancanti, quindi le variabili:</a:t>
            </a:r>
            <a:endParaRPr lang="it-IT" sz="14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lvl="0" indent="-342900" algn="just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S_AD_KBRIG</a:t>
            </a:r>
            <a:r>
              <a:rPr lang="it-IT" sz="14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(Pressione sanguigna sistolica secondo il team di cardiologia d'emergenza),</a:t>
            </a:r>
            <a:endParaRPr lang="it-IT" sz="14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 algn="just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D_AD_KBRIG</a:t>
            </a:r>
            <a:r>
              <a:rPr lang="it-IT" sz="14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(Pressione sanguigna diastolica secondo il team di cardiologia d'emergenza) ,</a:t>
            </a:r>
            <a:endParaRPr lang="it-IT" sz="14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 algn="just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IBS_NASL</a:t>
            </a:r>
            <a:r>
              <a:rPr lang="it-IT" sz="14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(Ereditarietà su CHD),</a:t>
            </a:r>
            <a:endParaRPr lang="it-IT" sz="14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 algn="just">
              <a:lnSpc>
                <a:spcPct val="110000"/>
              </a:lnSpc>
              <a:spcAft>
                <a:spcPts val="785"/>
              </a:spcAft>
              <a:buFont typeface="Symbol" panose="05050102010706020507" pitchFamily="18" charset="2"/>
              <a:buChar char=""/>
            </a:pP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KFK_BLOOD</a:t>
            </a:r>
            <a:r>
              <a:rPr lang="it-IT" sz="14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(Contenuto di CPK nel siero)</a:t>
            </a:r>
          </a:p>
          <a:p>
            <a:pPr marL="342900" indent="-342900" algn="just">
              <a:lnSpc>
                <a:spcPct val="110000"/>
              </a:lnSpc>
              <a:spcAft>
                <a:spcPts val="785"/>
              </a:spcAft>
              <a:buFont typeface="Symbol" panose="05050102010706020507" pitchFamily="18" charset="2"/>
              <a:buChar char=""/>
            </a:pP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NOT_NA_KB </a:t>
            </a: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(Uso dei NSAID da parte del team di cardiologia d'urgenza)</a:t>
            </a:r>
            <a:r>
              <a:rPr lang="it-IT" sz="11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 </a:t>
            </a:r>
            <a:endParaRPr lang="it-IT" sz="14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7FD29A7-D35F-4EBE-9C6C-BA304806B520}"/>
              </a:ext>
            </a:extLst>
          </p:cNvPr>
          <p:cNvSpPr txBox="1"/>
          <p:nvPr/>
        </p:nvSpPr>
        <p:spPr>
          <a:xfrm>
            <a:off x="714350" y="1114425"/>
            <a:ext cx="3429001" cy="4107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7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…</a:t>
            </a: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7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S_AD_ORIT - 17%</a:t>
            </a:r>
            <a:endParaRPr lang="it-IT" sz="7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7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D_AD_ORIT - 17%</a:t>
            </a:r>
            <a:endParaRPr lang="it-IT" sz="7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7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ALT_BLOOD - 17%</a:t>
            </a:r>
            <a:endParaRPr lang="it-IT" sz="7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7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AST_BLOOD - 17%</a:t>
            </a:r>
            <a:endParaRPr lang="it-IT" sz="7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7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GIPO_K - 21%</a:t>
            </a:r>
            <a:endParaRPr lang="it-IT" sz="7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7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K_BLOOD - 22%</a:t>
            </a:r>
            <a:endParaRPr lang="it-IT" sz="7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7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GIPER_NA - 22%</a:t>
            </a:r>
            <a:endParaRPr lang="it-IT" sz="7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7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NA_BLOOD - 22%</a:t>
            </a:r>
            <a:endParaRPr lang="it-IT" sz="7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7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NA_KB - 39%</a:t>
            </a:r>
            <a:endParaRPr lang="it-IT" sz="7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7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LID_KB - 40%</a:t>
            </a:r>
            <a:endParaRPr lang="it-IT" sz="7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NOT_NA_KB - 41%</a:t>
            </a:r>
            <a:endParaRPr lang="it-IT" sz="14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S_AD_KBRIG - 63%</a:t>
            </a:r>
            <a:endParaRPr lang="it-IT" sz="14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D_AD_KBRIG - 63%</a:t>
            </a:r>
            <a:endParaRPr lang="it-IT" sz="14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IBS_NASL - 96%</a:t>
            </a:r>
            <a:endParaRPr lang="it-IT" sz="14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KFK_BLOOD - 100%</a:t>
            </a:r>
            <a:endParaRPr lang="it-IT" sz="14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303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5943532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DATASET: MISSING DATA HISTOGRAM</a:t>
            </a:r>
            <a:br>
              <a:rPr lang="it-IT" dirty="0"/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3810C1-C4C6-4806-9A2B-8C39D25B10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50" y="915972"/>
            <a:ext cx="4776470" cy="34048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101CD48-7E38-49F8-ABA5-570C04245F26}"/>
              </a:ext>
            </a:extLst>
          </p:cNvPr>
          <p:cNvSpPr txBox="1"/>
          <p:nvPr/>
        </p:nvSpPr>
        <p:spPr>
          <a:xfrm>
            <a:off x="5604165" y="3401811"/>
            <a:ext cx="30805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</a:t>
            </a:r>
            <a:r>
              <a:rPr lang="it-IT" sz="12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Va letto come “ ci sono meno di 25 osservazioni con 1 valore mancante (index 1);</a:t>
            </a:r>
          </a:p>
          <a:p>
            <a:r>
              <a:rPr lang="it-IT" sz="12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200 osservazioni con 2 valori mancanti (index 2) e così via…”</a:t>
            </a:r>
            <a:endParaRPr lang="it-IT" sz="12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41672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-1"/>
            <a:ext cx="5943532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/>
              <a:t>DATASET</a:t>
            </a:r>
            <a:br>
              <a:rPr lang="it-IT" sz="4000" dirty="0"/>
            </a:br>
            <a:r>
              <a:rPr lang="it-IT" dirty="0"/>
              <a:t>DROP DI OSSERVAZIONI</a:t>
            </a:r>
            <a:br>
              <a:rPr lang="it-IT" dirty="0"/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278422-A5EC-495E-915D-0627627AF4B3}"/>
              </a:ext>
            </a:extLst>
          </p:cNvPr>
          <p:cNvSpPr txBox="1"/>
          <p:nvPr/>
        </p:nvSpPr>
        <p:spPr>
          <a:xfrm>
            <a:off x="714350" y="967817"/>
            <a:ext cx="6704423" cy="200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Per eliminare le osservazioni  senza troppe perdite, </a:t>
            </a:r>
            <a:r>
              <a:rPr lang="it-IT" sz="180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si è stabilito 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un valore di soglia  di valori mancanti oltre il quale si consideri la scelta di eliminare quell’osservazione, in modo da non eliminare troppe ( o troppe poche) osservazioni.</a:t>
            </a:r>
            <a:endParaRPr lang="it-IT" sz="18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Scegliendo un valore di soglia di </a:t>
            </a: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20 , 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le osservazioni rimanenti sono 1570.</a:t>
            </a:r>
            <a:endParaRPr lang="it-IT" sz="18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9AFC0A5-50AE-48CD-A5F4-043BFC5F4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503" y="2670719"/>
            <a:ext cx="3412115" cy="250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30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0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DATASET</a:t>
            </a:r>
            <a:br>
              <a:rPr lang="it-IT" dirty="0"/>
            </a:br>
            <a:r>
              <a:rPr lang="it-IT" sz="1800" dirty="0"/>
              <a:t>SOSTITUZIONE  DEI VALORE MANCANTI CON IL VALORE PIÙ PROBABILE</a:t>
            </a:r>
            <a:br>
              <a:rPr lang="it-IT" dirty="0"/>
            </a:br>
            <a:br>
              <a:rPr lang="it-IT" dirty="0"/>
            </a:br>
            <a:r>
              <a:rPr lang="it-IT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Nearest</a:t>
            </a: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Neighbour</a:t>
            </a: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Imputation</a:t>
            </a:r>
            <a:r>
              <a:rPr lang="it-IT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it-IT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I valori mancanti rimanenti di ogni </a:t>
            </a:r>
            <a:r>
              <a:rPr lang="it-IT" b="0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ossevazione</a:t>
            </a:r>
            <a:r>
              <a:rPr lang="it-IT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sono imputati utilizzando il valore medio di dei K vicini più vicini trovati nel dataset. Due osservazioni sono vicine se i valori delle feature  che non mancano a nessuno dei due sono </a:t>
            </a:r>
            <a:r>
              <a:rPr lang="it-IT" b="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simili</a:t>
            </a:r>
            <a:r>
              <a:rPr lang="it-IT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 </a:t>
            </a:r>
            <a:br>
              <a:rPr lang="it-IT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r>
              <a:rPr lang="it-IT" b="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N</a:t>
            </a:r>
            <a:r>
              <a:rPr lang="it-IT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umero di Vicini </a:t>
            </a: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K = 3.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609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DATASET</a:t>
            </a:r>
            <a:br>
              <a:rPr lang="it-IT" dirty="0"/>
            </a:br>
            <a:r>
              <a:rPr lang="it-IT" sz="1800" dirty="0"/>
              <a:t>SOSTITUZIONE  DEI VALORE MANCANTI CON IL VALORE PIÙ PROBABILE</a:t>
            </a:r>
            <a:br>
              <a:rPr lang="it-IT" dirty="0"/>
            </a:br>
            <a:r>
              <a:rPr lang="it-IT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Nearest</a:t>
            </a: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Neighbour</a:t>
            </a: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Imputation</a:t>
            </a: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88364B9-9244-4A7D-B150-9FCAFFDA5B2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71" y="1736300"/>
            <a:ext cx="3906520" cy="2801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B05CB30-4D09-4713-B865-EEBDB0F06C3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197" y="1692485"/>
            <a:ext cx="4001135" cy="28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E6C7AFAD-FD57-40D7-BE3D-F2D629C84CF5}"/>
              </a:ext>
            </a:extLst>
          </p:cNvPr>
          <p:cNvSpPr/>
          <p:nvPr/>
        </p:nvSpPr>
        <p:spPr>
          <a:xfrm>
            <a:off x="4283504" y="2859213"/>
            <a:ext cx="427042" cy="27789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0C77D9C-F1ED-4A9E-9A87-FAA25267CF5D}"/>
              </a:ext>
            </a:extLst>
          </p:cNvPr>
          <p:cNvSpPr/>
          <p:nvPr/>
        </p:nvSpPr>
        <p:spPr>
          <a:xfrm>
            <a:off x="810491" y="2521527"/>
            <a:ext cx="221741" cy="12469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6BF8C62-828E-46EB-9EDD-C82505DBCF00}"/>
              </a:ext>
            </a:extLst>
          </p:cNvPr>
          <p:cNvSpPr/>
          <p:nvPr/>
        </p:nvSpPr>
        <p:spPr>
          <a:xfrm>
            <a:off x="5340926" y="2493817"/>
            <a:ext cx="221741" cy="12469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76045E0-A9CB-4D9C-8B26-EB1F6D6049A0}"/>
              </a:ext>
            </a:extLst>
          </p:cNvPr>
          <p:cNvSpPr/>
          <p:nvPr/>
        </p:nvSpPr>
        <p:spPr>
          <a:xfrm>
            <a:off x="824414" y="2646218"/>
            <a:ext cx="221741" cy="12469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571AA0E-0F74-43AB-BB78-CE79B460601A}"/>
              </a:ext>
            </a:extLst>
          </p:cNvPr>
          <p:cNvSpPr/>
          <p:nvPr/>
        </p:nvSpPr>
        <p:spPr>
          <a:xfrm>
            <a:off x="5331862" y="2618508"/>
            <a:ext cx="221741" cy="12469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522E97D7-F3EF-4E94-9B71-C02D11134120}"/>
              </a:ext>
            </a:extLst>
          </p:cNvPr>
          <p:cNvSpPr/>
          <p:nvPr/>
        </p:nvSpPr>
        <p:spPr>
          <a:xfrm>
            <a:off x="2161310" y="2770909"/>
            <a:ext cx="221741" cy="12469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486F6660-B502-4ED8-BC4F-DE0D5D8B58AE}"/>
              </a:ext>
            </a:extLst>
          </p:cNvPr>
          <p:cNvSpPr/>
          <p:nvPr/>
        </p:nvSpPr>
        <p:spPr>
          <a:xfrm>
            <a:off x="6760949" y="2750125"/>
            <a:ext cx="221741" cy="12469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A1993A9B-789F-4E44-AD25-D444E7956718}"/>
              </a:ext>
            </a:extLst>
          </p:cNvPr>
          <p:cNvSpPr/>
          <p:nvPr/>
        </p:nvSpPr>
        <p:spPr>
          <a:xfrm>
            <a:off x="2664231" y="2110168"/>
            <a:ext cx="155170" cy="411359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B828FD62-65B5-4D21-B5E9-43C304282671}"/>
              </a:ext>
            </a:extLst>
          </p:cNvPr>
          <p:cNvSpPr/>
          <p:nvPr/>
        </p:nvSpPr>
        <p:spPr>
          <a:xfrm>
            <a:off x="7266711" y="2094356"/>
            <a:ext cx="155170" cy="411359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1601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B0804F2-5B85-443E-9030-5573686BE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65" y="0"/>
            <a:ext cx="3253715" cy="5143500"/>
          </a:xfrm>
          <a:prstGeom prst="rect">
            <a:avLst/>
          </a:prstGeom>
        </p:spPr>
      </p:pic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TABLE OF CONTENTS</a:t>
            </a:r>
            <a:endParaRPr sz="240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9392" y="946242"/>
            <a:ext cx="5140800" cy="3253715"/>
          </a:xfrm>
          <a:prstGeom prst="rect">
            <a:avLst/>
          </a:prstGeom>
          <a:solidFill>
            <a:srgbClr val="002060">
              <a:alpha val="7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CLUSTER ANALYSIS</a:t>
            </a:r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OBIETTIVI</a:t>
            </a:r>
            <a:endParaRPr dirty="0"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DATASET</a:t>
            </a:r>
            <a:endParaRPr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ESTRAZIONE REGOLE DI ASSOCIAZIONE</a:t>
            </a:r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CONCLUSIONI</a:t>
            </a:r>
            <a:endParaRPr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Google Shape;132;p25"/>
              <p:cNvSpPr txBox="1">
                <a:spLocks noGrp="1"/>
              </p:cNvSpPr>
              <p:nvPr>
                <p:ph type="ctrTitle"/>
              </p:nvPr>
            </p:nvSpPr>
            <p:spPr>
              <a:xfrm>
                <a:off x="1032232" y="112185"/>
                <a:ext cx="7690854" cy="87242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6350" indent="-6350">
                  <a:lnSpc>
                    <a:spcPct val="110000"/>
                  </a:lnSpc>
                  <a:spcAft>
                    <a:spcPts val="785"/>
                  </a:spcAft>
                </a:pPr>
                <a:r>
                  <a:rPr lang="it-IT" sz="4000" dirty="0"/>
                  <a:t>DATASET</a:t>
                </a:r>
                <a:br>
                  <a:rPr lang="it-IT" sz="4000" dirty="0"/>
                </a:br>
                <a:r>
                  <a:rPr lang="it-IT" sz="4000" dirty="0"/>
                  <a:t> </a:t>
                </a:r>
                <a:r>
                  <a:rPr lang="it-IT" sz="1800" dirty="0"/>
                  <a:t>NORMALIZZAZIONE Z-SCORE</a:t>
                </a:r>
                <a:br>
                  <a:rPr lang="it-IT" dirty="0"/>
                </a:br>
                <a:br>
                  <a:rPr lang="it-IT" dirty="0"/>
                </a:br>
                <a:br>
                  <a:rPr lang="it-IT" dirty="0"/>
                </a:br>
                <a:r>
                  <a:rPr lang="it-IT" sz="1800" dirty="0">
                    <a:solidFill>
                      <a:srgbClr val="333333"/>
                    </a:solidFill>
                    <a:effectLst/>
                    <a:latin typeface="Corbel Light" panose="020B0303020204020204" pitchFamily="34" charset="0"/>
                    <a:ea typeface="Open Sans" panose="020B0606030504020204" pitchFamily="34" charset="0"/>
                  </a:rPr>
                  <a:t>Considerando solo le variabili numeriche del Dataset ('AGE','S_AD_ORIT','D_AD_ORIT','ALT_BLOOD','L_BLOOD','K_BLOOD' ,'ROE’)</a:t>
                </a:r>
                <a:br>
                  <a:rPr lang="it-IT" sz="1800" dirty="0">
                    <a:solidFill>
                      <a:srgbClr val="333333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</a:rPr>
                </a:br>
                <a:r>
                  <a:rPr lang="it-IT" sz="1800" b="0" dirty="0">
                    <a:solidFill>
                      <a:srgbClr val="333333"/>
                    </a:solidFill>
                    <a:latin typeface="Corbel Light" panose="020B0303020204020204" pitchFamily="34" charset="0"/>
                    <a:ea typeface="Open Sans" panose="020B0606030504020204" pitchFamily="34" charset="0"/>
                  </a:rPr>
                  <a:t>S</a:t>
                </a:r>
                <a:r>
                  <a:rPr lang="it-IT" sz="1800" b="0" dirty="0">
                    <a:solidFill>
                      <a:srgbClr val="333333"/>
                    </a:solidFill>
                    <a:effectLst/>
                    <a:latin typeface="Corbel Light" panose="020B0303020204020204" pitchFamily="34" charset="0"/>
                    <a:ea typeface="Open Sans" panose="020B0606030504020204" pitchFamily="34" charset="0"/>
                  </a:rPr>
                  <a:t>i  </a:t>
                </a:r>
                <a:r>
                  <a:rPr lang="it-IT" sz="1800" b="0" dirty="0">
                    <a:solidFill>
                      <a:srgbClr val="333333"/>
                    </a:solidFill>
                    <a:latin typeface="Corbel Light" panose="020B0303020204020204" pitchFamily="34" charset="0"/>
                    <a:ea typeface="Open Sans" panose="020B0606030504020204" pitchFamily="34" charset="0"/>
                  </a:rPr>
                  <a:t>sono </a:t>
                </a:r>
                <a:r>
                  <a:rPr lang="it-IT" sz="1800" b="0" dirty="0">
                    <a:solidFill>
                      <a:srgbClr val="333333"/>
                    </a:solidFill>
                    <a:effectLst/>
                    <a:latin typeface="Corbel Light" panose="020B0303020204020204" pitchFamily="34" charset="0"/>
                    <a:ea typeface="Open Sans" panose="020B0606030504020204" pitchFamily="34" charset="0"/>
                  </a:rPr>
                  <a:t>normalizzati i valori delle variabili mediante una normalizzazione Z-score</a:t>
                </a:r>
                <a:br>
                  <a:rPr lang="it-IT" sz="1800" dirty="0">
                    <a:solidFill>
                      <a:srgbClr val="333333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</a:rPr>
                </a:br>
                <a:r>
                  <a:rPr lang="it-IT" sz="4000" dirty="0">
                    <a:solidFill>
                      <a:srgbClr val="333333"/>
                    </a:solidFill>
                    <a:effectLst/>
                    <a:latin typeface="Corbel Light" panose="020B0303020204020204" pitchFamily="34" charset="0"/>
                    <a:ea typeface="Open Sans" panose="020B0606030504020204" pitchFamily="34" charset="0"/>
                  </a:rPr>
                  <a:t> 		    </a:t>
                </a:r>
                <a:r>
                  <a:rPr kumimoji="0" lang="it-IT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Livvic"/>
                    <a:ea typeface="Open Sans" panose="020B0606030504020204" pitchFamily="34" charset="0"/>
                    <a:sym typeface="Livvic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40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Open Sans" panose="020B0606030504020204" pitchFamily="34" charset="0"/>
                            <a:sym typeface="Livvic"/>
                          </a:rPr>
                        </m:ctrlPr>
                      </m:sSubPr>
                      <m:e>
                        <m:r>
                          <a:rPr kumimoji="0" lang="it-IT" sz="40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Open Sans" panose="020B0606030504020204" pitchFamily="34" charset="0"/>
                            <a:sym typeface="Livvic"/>
                          </a:rPr>
                          <m:t>𝑧</m:t>
                        </m:r>
                      </m:e>
                      <m:sub>
                        <m:r>
                          <a:rPr kumimoji="0" lang="it-IT" sz="40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Open Sans" panose="020B0606030504020204" pitchFamily="34" charset="0"/>
                            <a:sym typeface="Livvic"/>
                          </a:rPr>
                          <m:t>𝑖</m:t>
                        </m:r>
                      </m:sub>
                    </m:sSub>
                    <m:r>
                      <a:rPr kumimoji="0" lang="it-IT" sz="40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Open Sans" panose="020B0606030504020204" pitchFamily="34" charset="0"/>
                        <a:sym typeface="Livvic"/>
                      </a:rPr>
                      <m:t>=</m:t>
                    </m:r>
                    <m:f>
                      <m:fPr>
                        <m:ctrlPr>
                          <a:rPr kumimoji="0" lang="it-IT" sz="40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Open Sans" panose="020B0606030504020204" pitchFamily="34" charset="0"/>
                            <a:sym typeface="Livvic"/>
                          </a:rPr>
                        </m:ctrlPr>
                      </m:fPr>
                      <m:num>
                        <m:r>
                          <a:rPr kumimoji="0" lang="it-IT" sz="40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Open Sans" panose="020B0606030504020204" pitchFamily="34" charset="0"/>
                            <a:sym typeface="Livvic"/>
                          </a:rPr>
                          <m:t>𝑥</m:t>
                        </m:r>
                        <m:r>
                          <a:rPr kumimoji="0" lang="it-IT" sz="40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Open Sans" panose="020B0606030504020204" pitchFamily="34" charset="0"/>
                            <a:sym typeface="Livvic"/>
                          </a:rPr>
                          <m:t>−</m:t>
                        </m:r>
                        <m:sSub>
                          <m:sSubPr>
                            <m:ctrlPr>
                              <a:rPr kumimoji="0" lang="it-IT" sz="40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sym typeface="Livvic"/>
                              </a:rPr>
                            </m:ctrlPr>
                          </m:sSubPr>
                          <m:e>
                            <m:r>
                              <a:rPr kumimoji="0" lang="it-IT" sz="40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sym typeface="Livvic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it-IT" sz="40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sym typeface="Livvic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0" lang="it-IT" sz="40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sym typeface="Livvic"/>
                              </a:rPr>
                            </m:ctrlPr>
                          </m:sSubPr>
                          <m:e>
                            <m:r>
                              <a:rPr kumimoji="0" lang="it-IT" sz="40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sym typeface="Livvic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it-IT" sz="40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sym typeface="Livvic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br>
                  <a:rPr lang="it-IT" sz="2400" dirty="0">
                    <a:solidFill>
                      <a:srgbClr val="333333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</a:rPr>
                </a:br>
                <a:br>
                  <a:rPr lang="it-IT" dirty="0">
                    <a:solidFill>
                      <a:srgbClr val="333333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</a:rPr>
                </a:br>
                <a:endParaRPr lang="it-IT" dirty="0"/>
              </a:p>
            </p:txBody>
          </p:sp>
        </mc:Choice>
        <mc:Fallback xmlns="">
          <p:sp>
            <p:nvSpPr>
              <p:cNvPr id="132" name="Google Shape;132;p2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032232" y="112185"/>
                <a:ext cx="7690854" cy="872429"/>
              </a:xfrm>
              <a:prstGeom prst="rect">
                <a:avLst/>
              </a:prstGeom>
              <a:blipFill>
                <a:blip r:embed="rId3"/>
                <a:stretch>
                  <a:fillRect l="-2773" t="-3472" b="-3708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886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DATASET</a:t>
            </a:r>
            <a:br>
              <a:rPr lang="it-IT" sz="4000" dirty="0"/>
            </a:br>
            <a:r>
              <a:rPr lang="it-IT" sz="4000" dirty="0"/>
              <a:t> </a:t>
            </a:r>
            <a:r>
              <a:rPr lang="it-IT" sz="1800" dirty="0"/>
              <a:t>FACTOR ANALYSIS CON 32 FATTORI</a:t>
            </a:r>
            <a:br>
              <a:rPr lang="it-IT" dirty="0"/>
            </a:br>
            <a:br>
              <a:rPr lang="it-IT" dirty="0"/>
            </a:br>
            <a:br>
              <a:rPr lang="it-IT" dirty="0"/>
            </a:br>
            <a:br>
              <a:rPr lang="it-IT" sz="24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21CEB88-63F3-4939-AAC7-24AA97555A39}"/>
              </a:ext>
            </a:extLst>
          </p:cNvPr>
          <p:cNvSpPr txBox="1"/>
          <p:nvPr/>
        </p:nvSpPr>
        <p:spPr>
          <a:xfrm>
            <a:off x="6885845" y="1191352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Plot  dei primi 3 fattori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89EF846-47FC-4791-9CA8-A0A8F05FC3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1268" y="1705868"/>
            <a:ext cx="6139180" cy="219456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8E6BE8E-5F30-49AA-9321-6F10C61E4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00" y="1964318"/>
            <a:ext cx="2429904" cy="160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447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nding the &amp;quot;K&amp;quot; in K-means Clustering With a UDx | Vertica">
            <a:extLst>
              <a:ext uri="{FF2B5EF4-FFF2-40B4-BE49-F238E27FC236}">
                <a16:creationId xmlns:a16="http://schemas.microsoft.com/office/drawing/2014/main" id="{537EA60C-E3FA-4E0C-9006-80FF7E543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42;p26">
            <a:extLst>
              <a:ext uri="{FF2B5EF4-FFF2-40B4-BE49-F238E27FC236}">
                <a16:creationId xmlns:a16="http://schemas.microsoft.com/office/drawing/2014/main" id="{D6979FA3-B198-4B7D-A7E8-A8006A5A458C}"/>
              </a:ext>
            </a:extLst>
          </p:cNvPr>
          <p:cNvSpPr/>
          <p:nvPr/>
        </p:nvSpPr>
        <p:spPr>
          <a:xfrm rot="16200000" flipH="1">
            <a:off x="2001602" y="-2001601"/>
            <a:ext cx="5140800" cy="9144002"/>
          </a:xfrm>
          <a:prstGeom prst="rect">
            <a:avLst/>
          </a:prstGeom>
          <a:solidFill>
            <a:srgbClr val="002060">
              <a:alpha val="6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4"/>
          <p:cNvSpPr/>
          <p:nvPr/>
        </p:nvSpPr>
        <p:spPr>
          <a:xfrm rot="5400000">
            <a:off x="1543002" y="73813"/>
            <a:ext cx="2343175" cy="4557698"/>
          </a:xfrm>
          <a:prstGeom prst="rect">
            <a:avLst/>
          </a:prstGeom>
          <a:solidFill>
            <a:schemeClr val="tx1">
              <a:lumMod val="75000"/>
              <a:alpha val="74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937925" y="2010412"/>
            <a:ext cx="5026500" cy="10333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Avenir Next LT Pro" panose="020B0504020202020204" pitchFamily="34" charset="0"/>
                <a:sym typeface="Livvic"/>
              </a:rPr>
              <a:t>CLUSTER ANALYSIS</a:t>
            </a:r>
            <a:endParaRPr dirty="0">
              <a:solidFill>
                <a:schemeClr val="lt1"/>
              </a:solidFill>
              <a:latin typeface="Avenir Next LT Pro" panose="020B0504020202020204" pitchFamily="34" charset="0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132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Modello  + Parametri</a:t>
            </a:r>
            <a:br>
              <a:rPr lang="it-IT" dirty="0"/>
            </a:b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Si </a:t>
            </a:r>
            <a:r>
              <a:rPr lang="it-IT" sz="1800" b="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considerano gli algoritmi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clustering gerarchico di tipo </a:t>
            </a:r>
            <a:r>
              <a:rPr lang="it-IT" sz="1800" b="0" dirty="0" err="1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a</a:t>
            </a:r>
            <a:r>
              <a:rPr lang="it-IT" sz="1800" b="0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gglomerativo</a:t>
            </a:r>
            <a:r>
              <a:rPr lang="it-IT" sz="1800" b="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b="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O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ccorre effettuare una ricerca degli iper-parametri per determinare: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Il numeri di clusters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: 2 - n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Il metodo di linkage : 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Single, </a:t>
            </a:r>
            <a:r>
              <a:rPr lang="it-IT" sz="1800" b="0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Average,Complete,Ward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La misura di distanza : 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Euclidea, Coseno, Manhattan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751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6B0F961-256D-4D91-8A6A-E378C98E3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58" y="407027"/>
            <a:ext cx="7160260" cy="473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32;p25">
            <a:extLst>
              <a:ext uri="{FF2B5EF4-FFF2-40B4-BE49-F238E27FC236}">
                <a16:creationId xmlns:a16="http://schemas.microsoft.com/office/drawing/2014/main" id="{42570FA4-DE6E-40FA-B650-56205768B389}"/>
              </a:ext>
            </a:extLst>
          </p:cNvPr>
          <p:cNvSpPr txBox="1">
            <a:spLocks/>
          </p:cNvSpPr>
          <p:nvPr/>
        </p:nvSpPr>
        <p:spPr>
          <a:xfrm>
            <a:off x="714350" y="0"/>
            <a:ext cx="7703077" cy="68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1600" dirty="0"/>
              <a:t>CLUSTER ANALYSIS</a:t>
            </a:r>
            <a:r>
              <a:rPr lang="it-IT" sz="900" dirty="0"/>
              <a:t>  </a:t>
            </a:r>
            <a:r>
              <a:rPr lang="it-IT" sz="1800" dirty="0" err="1"/>
              <a:t>Dendogramma</a:t>
            </a:r>
            <a:r>
              <a:rPr lang="it-IT" sz="1800" dirty="0"/>
              <a:t>: Single-Linkage</a:t>
            </a:r>
            <a:br>
              <a:rPr lang="it-IT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61947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2;p25">
            <a:extLst>
              <a:ext uri="{FF2B5EF4-FFF2-40B4-BE49-F238E27FC236}">
                <a16:creationId xmlns:a16="http://schemas.microsoft.com/office/drawing/2014/main" id="{A3BC7F53-BB2D-40DA-90A6-0A2D76453969}"/>
              </a:ext>
            </a:extLst>
          </p:cNvPr>
          <p:cNvSpPr txBox="1">
            <a:spLocks/>
          </p:cNvSpPr>
          <p:nvPr/>
        </p:nvSpPr>
        <p:spPr>
          <a:xfrm>
            <a:off x="714350" y="0"/>
            <a:ext cx="7703077" cy="68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1600" dirty="0"/>
              <a:t>CLUSTER ANALYSIS</a:t>
            </a:r>
            <a:r>
              <a:rPr lang="it-IT" sz="900" dirty="0"/>
              <a:t>  </a:t>
            </a:r>
            <a:r>
              <a:rPr lang="it-IT" sz="1800" dirty="0" err="1"/>
              <a:t>Dendogramma</a:t>
            </a:r>
            <a:r>
              <a:rPr lang="it-IT" sz="1800" dirty="0"/>
              <a:t>: Single-Linkage</a:t>
            </a:r>
            <a:br>
              <a:rPr lang="it-IT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9212147-93B1-4228-A2E2-A887B4A1E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13" y="548400"/>
            <a:ext cx="6796347" cy="451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01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AEF2B4-B557-4125-8FB6-BCBBC2CC2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60" y="436214"/>
            <a:ext cx="6994906" cy="464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32;p25">
            <a:extLst>
              <a:ext uri="{FF2B5EF4-FFF2-40B4-BE49-F238E27FC236}">
                <a16:creationId xmlns:a16="http://schemas.microsoft.com/office/drawing/2014/main" id="{A3BC7F53-BB2D-40DA-90A6-0A2D76453969}"/>
              </a:ext>
            </a:extLst>
          </p:cNvPr>
          <p:cNvSpPr txBox="1">
            <a:spLocks/>
          </p:cNvSpPr>
          <p:nvPr/>
        </p:nvSpPr>
        <p:spPr>
          <a:xfrm>
            <a:off x="714350" y="0"/>
            <a:ext cx="7703077" cy="68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1600" dirty="0"/>
              <a:t>CLUSTER ANALYSIS</a:t>
            </a:r>
            <a:r>
              <a:rPr lang="it-IT" sz="900" dirty="0"/>
              <a:t>  </a:t>
            </a:r>
            <a:r>
              <a:rPr lang="it-IT" sz="1800" dirty="0" err="1"/>
              <a:t>Dendogramma</a:t>
            </a:r>
            <a:r>
              <a:rPr lang="it-IT" sz="1800" dirty="0"/>
              <a:t>: Single-Linkage</a:t>
            </a:r>
            <a:br>
              <a:rPr lang="it-IT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3698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0"/>
            <a:ext cx="7703077" cy="680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1600" dirty="0"/>
              <a:t>CLUSTER ANALYSIS</a:t>
            </a:r>
            <a:r>
              <a:rPr lang="it-IT" sz="900" dirty="0"/>
              <a:t>  </a:t>
            </a:r>
            <a:r>
              <a:rPr lang="it-IT" sz="1800" dirty="0" err="1"/>
              <a:t>Dendogramma</a:t>
            </a:r>
            <a:r>
              <a:rPr lang="it-IT" sz="1800" dirty="0"/>
              <a:t>: Complete-Linkage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37CD7A7-375B-4C36-AF86-E086F28AE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91" y="377053"/>
            <a:ext cx="7168793" cy="476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87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0"/>
            <a:ext cx="7703077" cy="680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1600" dirty="0"/>
              <a:t>CLUSTER ANALYSIS</a:t>
            </a:r>
            <a:r>
              <a:rPr lang="it-IT" sz="900" dirty="0"/>
              <a:t>  </a:t>
            </a:r>
            <a:r>
              <a:rPr lang="it-IT" sz="1800" dirty="0" err="1"/>
              <a:t>Dendogramma</a:t>
            </a:r>
            <a:r>
              <a:rPr lang="it-IT" sz="1800" dirty="0"/>
              <a:t>: Complete-Linkage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B91BBF4A-0714-4430-AC1D-4EDC5A8F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" y="346209"/>
            <a:ext cx="7210743" cy="4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972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0"/>
            <a:ext cx="7703077" cy="680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1600" dirty="0"/>
              <a:t>CLUSTER ANALYSIS</a:t>
            </a:r>
            <a:r>
              <a:rPr lang="it-IT" sz="900" dirty="0"/>
              <a:t>  </a:t>
            </a:r>
            <a:r>
              <a:rPr lang="it-IT" sz="1800" dirty="0" err="1"/>
              <a:t>Dendogramma</a:t>
            </a:r>
            <a:r>
              <a:rPr lang="it-IT" sz="1800" dirty="0"/>
              <a:t>: Complete-Linkage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106C7E4-D518-4EA9-9CEC-1A3CD0AB8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548" y="548400"/>
            <a:ext cx="6822679" cy="451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283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560525" y="1845159"/>
            <a:ext cx="3130879" cy="2288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 algn="just">
              <a:lnSpc>
                <a:spcPct val="110000"/>
              </a:lnSpc>
              <a:spcAft>
                <a:spcPts val="1150"/>
              </a:spcAft>
            </a:pP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L'IM è uno dei </a:t>
            </a:r>
            <a:r>
              <a:rPr lang="it-IT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problemi più impegnativi </a:t>
            </a: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della medicina moderna.</a:t>
            </a:r>
          </a:p>
          <a:p>
            <a:pPr marL="6350" indent="-6350" algn="just">
              <a:lnSpc>
                <a:spcPct val="110000"/>
              </a:lnSpc>
              <a:spcAft>
                <a:spcPts val="1150"/>
              </a:spcAft>
            </a:pP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L'infarto del miocardio può verificarsi </a:t>
            </a:r>
            <a:r>
              <a:rPr lang="it-IT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senza complicazioni </a:t>
            </a: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o </a:t>
            </a:r>
            <a:r>
              <a:rPr lang="it-IT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con</a:t>
            </a: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</a:t>
            </a:r>
            <a:r>
              <a:rPr lang="it-IT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complicanze</a:t>
            </a: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che non peggiorano la prognosi a lungo termine. </a:t>
            </a:r>
          </a:p>
          <a:p>
            <a:pPr marL="6350" indent="-6350" algn="just">
              <a:lnSpc>
                <a:spcPct val="110000"/>
              </a:lnSpc>
              <a:spcAft>
                <a:spcPts val="1150"/>
              </a:spcAft>
            </a:pP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Circa la metà dei pazienti nei periodi acuto e subacuto presenta complicazioni che portano al peggioramento della malattia e persino alla morte.</a:t>
            </a:r>
          </a:p>
          <a:p>
            <a:pPr marL="6350" indent="-6350" algn="just">
              <a:lnSpc>
                <a:spcPct val="110000"/>
              </a:lnSpc>
              <a:spcAft>
                <a:spcPts val="1150"/>
              </a:spcAft>
            </a:pP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Anche uno </a:t>
            </a:r>
            <a:r>
              <a:rPr lang="it-IT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specialista esperto non può sempre prevedere lo sviluppo</a:t>
            </a: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di queste complicazioni. 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561756"/>
            <a:ext cx="4013925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Infarto Miocardico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chemeClr val="bg1">
              <a:lumMod val="85000"/>
              <a:alpha val="87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Acute MI (Heart Attack)Interventions | Cardiovascular Consultants Ltd.">
            <a:extLst>
              <a:ext uri="{FF2B5EF4-FFF2-40B4-BE49-F238E27FC236}">
                <a16:creationId xmlns:a16="http://schemas.microsoft.com/office/drawing/2014/main" id="{DAFD61F2-169B-44C7-BBF4-3FC08C876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350" y="-18414"/>
            <a:ext cx="4931650" cy="516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A90BAF56-BB18-4719-B1E3-8DCEA1E306DF}"/>
              </a:ext>
            </a:extLst>
          </p:cNvPr>
          <p:cNvSpPr/>
          <p:nvPr/>
        </p:nvSpPr>
        <p:spPr>
          <a:xfrm>
            <a:off x="4212350" y="-18416"/>
            <a:ext cx="4650296" cy="5161915"/>
          </a:xfrm>
          <a:prstGeom prst="rect">
            <a:avLst/>
          </a:prstGeom>
          <a:solidFill>
            <a:srgbClr val="00206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0"/>
            <a:ext cx="7703077" cy="680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1600" dirty="0"/>
              <a:t>CLUSTER ANALYSIS</a:t>
            </a:r>
            <a:r>
              <a:rPr lang="it-IT" sz="900" dirty="0"/>
              <a:t>  </a:t>
            </a:r>
            <a:r>
              <a:rPr lang="it-IT" sz="1800" dirty="0" err="1"/>
              <a:t>Dendogramma</a:t>
            </a:r>
            <a:r>
              <a:rPr lang="it-IT" sz="1800" dirty="0"/>
              <a:t>: </a:t>
            </a:r>
            <a:r>
              <a:rPr lang="it-IT" sz="1800" dirty="0" err="1"/>
              <a:t>Average</a:t>
            </a:r>
            <a:r>
              <a:rPr lang="it-IT" sz="1800" dirty="0"/>
              <a:t>-Linkage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0B5CF33-A9ED-4257-BDB8-68C0AC402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15" y="377750"/>
            <a:ext cx="7167747" cy="476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84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0"/>
            <a:ext cx="7703077" cy="680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1600" dirty="0"/>
              <a:t>CLUSTER ANALYSIS</a:t>
            </a:r>
            <a:r>
              <a:rPr lang="it-IT" sz="900" dirty="0"/>
              <a:t>  </a:t>
            </a:r>
            <a:r>
              <a:rPr lang="it-IT" sz="1800" dirty="0" err="1"/>
              <a:t>Dendogramma</a:t>
            </a:r>
            <a:r>
              <a:rPr lang="it-IT" sz="1800" dirty="0"/>
              <a:t>: </a:t>
            </a:r>
            <a:r>
              <a:rPr lang="it-IT" sz="1800" dirty="0" err="1"/>
              <a:t>Average</a:t>
            </a:r>
            <a:r>
              <a:rPr lang="it-IT" sz="1800" dirty="0"/>
              <a:t>-Linkage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60E2FE1-F028-436E-8467-E39DB146D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64" y="485727"/>
            <a:ext cx="7016849" cy="465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405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0"/>
            <a:ext cx="7703077" cy="680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1600" dirty="0"/>
              <a:t>CLUSTER ANALYSIS</a:t>
            </a:r>
            <a:r>
              <a:rPr lang="it-IT" sz="900" dirty="0"/>
              <a:t>  </a:t>
            </a:r>
            <a:r>
              <a:rPr lang="it-IT" sz="1800" dirty="0" err="1"/>
              <a:t>Dendogramma</a:t>
            </a:r>
            <a:r>
              <a:rPr lang="it-IT" sz="1800" dirty="0"/>
              <a:t>: </a:t>
            </a:r>
            <a:r>
              <a:rPr lang="it-IT" sz="1800" dirty="0" err="1"/>
              <a:t>Average</a:t>
            </a:r>
            <a:r>
              <a:rPr lang="it-IT" sz="1800" dirty="0"/>
              <a:t>-Linkage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F1115E8-8ACC-45D5-A8E8-D41344C0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57" y="366487"/>
            <a:ext cx="7180263" cy="477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015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0"/>
            <a:ext cx="7703077" cy="680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1600" dirty="0"/>
              <a:t>CLUSTER ANALYSIS</a:t>
            </a:r>
            <a:r>
              <a:rPr lang="it-IT" sz="900" dirty="0"/>
              <a:t>  </a:t>
            </a:r>
            <a:r>
              <a:rPr lang="it-IT" sz="1800" dirty="0" err="1"/>
              <a:t>Dendogramma</a:t>
            </a:r>
            <a:r>
              <a:rPr lang="it-IT" sz="1800" dirty="0"/>
              <a:t>: </a:t>
            </a:r>
            <a:r>
              <a:rPr lang="it-IT" sz="1800" dirty="0" err="1"/>
              <a:t>Ward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EF730850-7F81-44FB-A895-11277A631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008" y="452612"/>
            <a:ext cx="6881196" cy="455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25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di Valutazione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Due tipi di misure di convalida possono essere utilizzate per valutare una soluzione di clustering , criteri 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interni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ed 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esterni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 </a:t>
            </a:r>
            <a:b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I criteri interni 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misurano proprietà ricavate dai dati stessi e dai cluster formati, come la compattezza e la separabilità dei dati.</a:t>
            </a:r>
            <a:b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I criteri esterni 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fanno un confronto tra soluzioni di clustering, prendendone una come riferimento e confrontandola con altri raggruppamenti, la soluzione di clustering presa come riferimento è quella ottenuta  trattando le 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label di output 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del dataset come label di un risultato di  clustering.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731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Interni: Indice di Silhouette (Coseno)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F52076FC-6679-4301-95DC-A6D90D0C2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32" y="1446692"/>
            <a:ext cx="37623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0CEDC5D2-5568-4672-8D9C-432D4AA3B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381" y="1631624"/>
            <a:ext cx="2981705" cy="19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066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Interni: Indice di Silhouette (Manhattan)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22" name="Picture 10">
            <a:extLst>
              <a:ext uri="{FF2B5EF4-FFF2-40B4-BE49-F238E27FC236}">
                <a16:creationId xmlns:a16="http://schemas.microsoft.com/office/drawing/2014/main" id="{8BBB8069-6F1F-4FD3-88A0-08CEBE2FF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1369695"/>
            <a:ext cx="37623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EE36D38-EA8A-421C-AD9E-DF8F49120F1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40" y="1958339"/>
            <a:ext cx="2483484" cy="1723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5417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Interni: Indice di Silhouette (</a:t>
            </a:r>
            <a:r>
              <a:rPr lang="it-IT" sz="1800" dirty="0" err="1"/>
              <a:t>Euclidean</a:t>
            </a:r>
            <a:r>
              <a:rPr lang="it-IT" sz="1800" dirty="0"/>
              <a:t>)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5AC6601D-6D92-462F-93A8-F96B5CD1D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32" y="1369695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C6FC993-B56F-4773-A10B-B504CB5F1F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084" y="1618702"/>
            <a:ext cx="2600400" cy="1906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2567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Interni: Indice di Silhouette </a:t>
            </a:r>
            <a:r>
              <a:rPr lang="it-IT" sz="1800" dirty="0" err="1"/>
              <a:t>Ward</a:t>
            </a:r>
            <a:r>
              <a:rPr lang="it-IT" sz="1800" dirty="0"/>
              <a:t> + </a:t>
            </a:r>
            <a:r>
              <a:rPr lang="it-IT" sz="1800" dirty="0" err="1"/>
              <a:t>Euclidean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CA581F8-E24F-491C-8F98-71E57DD17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74" y="1543803"/>
            <a:ext cx="37433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62745B7-BA33-4DCF-850D-A66C0377B74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862" y="1739590"/>
            <a:ext cx="3287303" cy="1998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7526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Esterni: PURITY e GINI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495A11-6971-4E9E-8CBD-6B900BDAE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695" y="1471612"/>
            <a:ext cx="3364391" cy="222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C93EF3DC-DE63-4041-A1AB-9465BEA0B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554" y="3147550"/>
            <a:ext cx="2739568" cy="197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19C5ED28-4346-40F6-9BAC-76546926D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4" y="1221462"/>
            <a:ext cx="2802229" cy="20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841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subTitle" idx="1"/>
          </p:nvPr>
        </p:nvSpPr>
        <p:spPr>
          <a:xfrm>
            <a:off x="631873" y="1674789"/>
            <a:ext cx="3475669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 algn="just">
              <a:lnSpc>
                <a:spcPct val="110000"/>
              </a:lnSpc>
              <a:spcAft>
                <a:spcPts val="1165"/>
              </a:spcAft>
            </a:pP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Fenotipizzazione della malattia 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: </a:t>
            </a:r>
          </a:p>
          <a:p>
            <a:pPr marL="6350" indent="-6350" algn="just">
              <a:lnSpc>
                <a:spcPct val="115000"/>
              </a:lnSpc>
              <a:spcAft>
                <a:spcPts val="1165"/>
              </a:spcAft>
            </a:pP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Individuazione di sotto-gruppi di pazienti sulla base delle informazioni possedute, e determinare l’esistenza di una possibile relazione tra le complicazioni della malattia che i pazienti presentano nel corso della malattia. </a:t>
            </a:r>
            <a:endParaRPr lang="it-IT" sz="18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sp>
        <p:nvSpPr>
          <p:cNvPr id="178" name="Google Shape;178;p28"/>
          <p:cNvSpPr txBox="1">
            <a:spLocks noGrp="1"/>
          </p:cNvSpPr>
          <p:nvPr>
            <p:ph type="subTitle" idx="3"/>
          </p:nvPr>
        </p:nvSpPr>
        <p:spPr>
          <a:xfrm>
            <a:off x="4846295" y="169582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110000"/>
              </a:lnSpc>
            </a:pPr>
            <a:r>
              <a:rPr lang="it-IT" sz="1100" b="1" dirty="0">
                <a:solidFill>
                  <a:schemeClr val="bg1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1.. Analisi dei Cluster</a:t>
            </a:r>
            <a:r>
              <a:rPr lang="it-IT" sz="1100" b="1" dirty="0">
                <a:solidFill>
                  <a:schemeClr val="bg1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individuare gruppi di osservazioni simili mediante un determinato algoritmo di clustering.</a:t>
            </a:r>
          </a:p>
          <a:p>
            <a:pPr marL="0" lvl="0" indent="0" algn="just">
              <a:lnSpc>
                <a:spcPct val="110000"/>
              </a:lnSpc>
            </a:pPr>
            <a:r>
              <a:rPr lang="it-IT" sz="1100" b="1" u="none" strike="noStrike" dirty="0">
                <a:solidFill>
                  <a:schemeClr val="bg1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2. </a:t>
            </a:r>
            <a:r>
              <a:rPr lang="it-IT" sz="1100" b="1" u="none" strike="noStrike" dirty="0">
                <a:solidFill>
                  <a:schemeClr val="bg1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Association Rules </a:t>
            </a:r>
            <a:r>
              <a:rPr lang="it-IT" sz="1100" b="1" u="none" strike="noStrike" dirty="0" err="1">
                <a:solidFill>
                  <a:schemeClr val="bg1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Extraction</a:t>
            </a:r>
            <a:r>
              <a:rPr lang="it-IT" sz="1100" b="1" dirty="0">
                <a:solidFill>
                  <a:schemeClr val="bg1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:</a:t>
            </a:r>
            <a:r>
              <a:rPr lang="it-IT" sz="1100" u="none" strike="noStrike" dirty="0">
                <a:solidFill>
                  <a:schemeClr val="bg1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estrazione di regole di associazione per estrarre relazioni nascose dai dati</a:t>
            </a:r>
            <a:endParaRPr lang="it-IT" sz="110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ctrTitle" idx="2"/>
          </p:nvPr>
        </p:nvSpPr>
        <p:spPr>
          <a:xfrm>
            <a:off x="5020145" y="966385"/>
            <a:ext cx="2697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Obiettivi di Data Mining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ctrTitle"/>
          </p:nvPr>
        </p:nvSpPr>
        <p:spPr>
          <a:xfrm>
            <a:off x="682171" y="842024"/>
            <a:ext cx="2925328" cy="7690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/>
              <a:t>Obiettivo di Business</a:t>
            </a:r>
            <a:endParaRPr sz="28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40EED66-F981-4AE2-8EBB-1D7780015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5309" y="-1"/>
            <a:ext cx="4558691" cy="5190372"/>
          </a:xfrm>
          <a:prstGeom prst="rect">
            <a:avLst/>
          </a:prstGeom>
        </p:spPr>
      </p:pic>
      <p:sp>
        <p:nvSpPr>
          <p:cNvPr id="23" name="Google Shape;182;p28">
            <a:extLst>
              <a:ext uri="{FF2B5EF4-FFF2-40B4-BE49-F238E27FC236}">
                <a16:creationId xmlns:a16="http://schemas.microsoft.com/office/drawing/2014/main" id="{F1652F60-E278-4ABD-837F-21B177D984BF}"/>
              </a:ext>
            </a:extLst>
          </p:cNvPr>
          <p:cNvSpPr txBox="1">
            <a:spLocks/>
          </p:cNvSpPr>
          <p:nvPr/>
        </p:nvSpPr>
        <p:spPr>
          <a:xfrm>
            <a:off x="5196338" y="835952"/>
            <a:ext cx="2925328" cy="76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it-IT" sz="2800" dirty="0">
                <a:solidFill>
                  <a:schemeClr val="bg1"/>
                </a:solidFill>
              </a:rPr>
              <a:t>Obiettivi di Data Mining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D377D760-91C7-44B7-95C3-DBDFED6D270D}"/>
              </a:ext>
            </a:extLst>
          </p:cNvPr>
          <p:cNvSpPr txBox="1"/>
          <p:nvPr/>
        </p:nvSpPr>
        <p:spPr>
          <a:xfrm>
            <a:off x="5095223" y="1735446"/>
            <a:ext cx="2925328" cy="2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0000"/>
              </a:lnSpc>
            </a:pPr>
            <a:r>
              <a:rPr lang="it-IT" sz="1800" b="1" dirty="0">
                <a:solidFill>
                  <a:schemeClr val="bg1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Analisi dei Cluster</a:t>
            </a:r>
            <a:r>
              <a:rPr lang="it-IT" sz="1800" b="1" dirty="0">
                <a:solidFill>
                  <a:schemeClr val="bg1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: </a:t>
            </a:r>
            <a:r>
              <a:rPr lang="it-IT" sz="1800" dirty="0">
                <a:solidFill>
                  <a:schemeClr val="bg1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Individuare gruppi di osservazioni simili mediant</a:t>
            </a:r>
            <a:r>
              <a:rPr lang="it-IT" sz="1800" dirty="0">
                <a:solidFill>
                  <a:schemeClr val="bg1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e </a:t>
            </a:r>
            <a:r>
              <a:rPr lang="it-IT" sz="1800" dirty="0">
                <a:solidFill>
                  <a:schemeClr val="bg1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algoritmi di clustering.</a:t>
            </a:r>
          </a:p>
          <a:p>
            <a:pPr lvl="0" algn="just">
              <a:lnSpc>
                <a:spcPct val="110000"/>
              </a:lnSpc>
            </a:pPr>
            <a:endParaRPr lang="it-IT" sz="1800" dirty="0">
              <a:solidFill>
                <a:schemeClr val="bg1"/>
              </a:solidFill>
              <a:effectLst/>
              <a:latin typeface="Corbel Light" panose="020B0303020204020204" pitchFamily="34" charset="0"/>
              <a:ea typeface="Open Sans" panose="020B0606030504020204" pitchFamily="34" charset="0"/>
            </a:endParaRPr>
          </a:p>
          <a:p>
            <a:pPr lvl="0" algn="just">
              <a:lnSpc>
                <a:spcPct val="110000"/>
              </a:lnSpc>
            </a:pPr>
            <a:r>
              <a:rPr lang="it-IT" sz="1800" b="1" u="none" strike="noStrike" dirty="0">
                <a:solidFill>
                  <a:schemeClr val="bg1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Association Rules </a:t>
            </a:r>
            <a:r>
              <a:rPr lang="it-IT" sz="1800" b="1" u="none" strike="noStrike" dirty="0" err="1">
                <a:solidFill>
                  <a:schemeClr val="bg1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Extraction</a:t>
            </a:r>
            <a:r>
              <a:rPr lang="it-IT" sz="1800" b="1" dirty="0">
                <a:solidFill>
                  <a:schemeClr val="bg1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:</a:t>
            </a:r>
            <a:r>
              <a:rPr lang="it-IT" sz="1800" u="none" strike="noStrike" dirty="0">
                <a:solidFill>
                  <a:schemeClr val="bg1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Estrazione di regole di associazione per estrarre relazioni nascose dai dati</a:t>
            </a:r>
            <a:endParaRPr lang="it-IT" sz="180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Esterni : PURITY e GINI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A5939D1-BE12-41F2-9F1A-1DD6DE112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784" y="1518269"/>
            <a:ext cx="33242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F0FDB342-2212-46B3-8EB1-E46843818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9" y="1298101"/>
            <a:ext cx="2619785" cy="188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3C52EEF9-63EC-4486-8C22-22361BCBE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56" y="3050451"/>
            <a:ext cx="2835028" cy="204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509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Interni : PURITY e GINI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D09D300-6771-4CB8-85A4-9AC9B8AE9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1319213"/>
            <a:ext cx="33337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28A08D15-E793-4671-83D7-0B15372F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9" y="1162946"/>
            <a:ext cx="2807020" cy="202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ACA4CF4E-CFFD-42E2-8EF2-6DA2EB761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91" y="3062817"/>
            <a:ext cx="2890871" cy="208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951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Interni : PURITY e GINI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2DDD15F-36A6-4B4A-A618-6D3D976B67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593" y="3223036"/>
            <a:ext cx="2418715" cy="1741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9F39D6B9-6000-4969-AFA9-D85687BBB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943" y="1281578"/>
            <a:ext cx="33242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60976BA-D8D9-4A63-B0E2-181D71537CA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63" y="1394352"/>
            <a:ext cx="2702669" cy="19704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3288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Esterni : GINI e PURITY</a:t>
            </a:r>
            <a:br>
              <a:rPr lang="it-IT" sz="1800" dirty="0"/>
            </a:br>
            <a:br>
              <a:rPr lang="it-IT" sz="1800" dirty="0"/>
            </a:br>
            <a:br>
              <a:rPr lang="it-IT" sz="1800" dirty="0"/>
            </a:br>
            <a:br>
              <a:rPr lang="it-IT" sz="1800" dirty="0"/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0D4B88-1F8D-4232-8BE8-065FC0814783}"/>
              </a:ext>
            </a:extLst>
          </p:cNvPr>
          <p:cNvSpPr txBox="1"/>
          <p:nvPr/>
        </p:nvSpPr>
        <p:spPr>
          <a:xfrm>
            <a:off x="1221658" y="3472449"/>
            <a:ext cx="731200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Problema: </a:t>
            </a:r>
            <a:r>
              <a:rPr lang="it-IT" sz="200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Dai risultati ottenuti i </a:t>
            </a:r>
            <a:r>
              <a:rPr lang="it-IT" sz="20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criteri esterni Gini e </a:t>
            </a:r>
            <a:r>
              <a:rPr lang="it-IT" sz="2000" b="0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Purity</a:t>
            </a:r>
            <a:r>
              <a:rPr lang="it-IT" sz="20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</a:t>
            </a:r>
            <a:r>
              <a:rPr lang="it-IT" sz="200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tendono a </a:t>
            </a:r>
            <a:r>
              <a:rPr lang="it-IT" sz="20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valutare meglio soluzioni con un numero di cluster elevato, sino ad arrivare a tanti cluster quante sono le osservazioni.</a:t>
            </a:r>
            <a:br>
              <a:rPr lang="it-IT" sz="14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946D0DB-9A75-4CD2-BC05-2C80C1A3F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84" y="1671051"/>
            <a:ext cx="2238622" cy="148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707E56F8-7486-4ECC-9215-BA10C6EB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738" y="1631198"/>
            <a:ext cx="2541384" cy="168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D4945D0-1165-4B3F-9E47-24026C02B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371" y="1625996"/>
            <a:ext cx="2677103" cy="176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757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Esterni : GINI e PURITY</a:t>
            </a:r>
            <a:br>
              <a:rPr lang="it-IT" sz="1800" dirty="0"/>
            </a:br>
            <a:br>
              <a:rPr lang="it-IT" sz="1800" dirty="0"/>
            </a:br>
            <a:br>
              <a:rPr lang="it-IT" sz="1800" dirty="0"/>
            </a:br>
            <a:br>
              <a:rPr lang="it-IT" sz="1800" dirty="0"/>
            </a:b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FA8CCB-7CEF-4631-872D-EBC0EE4F1C30}"/>
              </a:ext>
            </a:extLst>
          </p:cNvPr>
          <p:cNvSpPr txBox="1"/>
          <p:nvPr/>
        </p:nvSpPr>
        <p:spPr>
          <a:xfrm>
            <a:off x="4297990" y="1869599"/>
            <a:ext cx="4089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333333"/>
                </a:solidFill>
                <a:latin typeface="Arial Nova Light" panose="020B0304020202020204" pitchFamily="34" charset="0"/>
                <a:ea typeface="Open Sans" panose="020B0606030504020204" pitchFamily="34" charset="0"/>
              </a:rPr>
              <a:t>Possibile c</a:t>
            </a:r>
            <a:r>
              <a:rPr lang="it-IT" sz="1400" dirty="0">
                <a:solidFill>
                  <a:srgbClr val="333333"/>
                </a:solidFill>
                <a:latin typeface="Arial Nova Light" panose="020B0304020202020204" pitchFamily="34" charset="0"/>
                <a:ea typeface="Open Sans" panose="020B0606030504020204" pitchFamily="34" charset="0"/>
              </a:rPr>
              <a:t>ausa:  </a:t>
            </a:r>
            <a:r>
              <a:rPr lang="it-IT" sz="1400" b="1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V</a:t>
            </a: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ariabili di output a disposizione non sono mutamente esclusive </a:t>
            </a:r>
            <a:br>
              <a:rPr lang="it-IT" sz="14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4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Utilizzo di criteri di valutazione classici  -&gt; ogni singola possibile combinazione di label (complicazioni) verrebbe considerata come una classe arrivando a considerare un numero di classi </a:t>
            </a:r>
            <a:r>
              <a:rPr lang="it-IT" sz="14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pari a 133</a:t>
            </a:r>
            <a:r>
              <a:rPr lang="it-IT" sz="14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4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4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La </a:t>
            </a: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matrice di confusione </a:t>
            </a:r>
            <a:r>
              <a:rPr lang="it-IT" sz="14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risultate è una matrice con </a:t>
            </a: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un alto livello di confusione </a:t>
            </a:r>
            <a:r>
              <a:rPr lang="it-IT" sz="14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e ogni </a:t>
            </a: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cluster conterrà elementi molto eterogenei </a:t>
            </a:r>
            <a:r>
              <a:rPr lang="it-IT" sz="14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loro. </a:t>
            </a:r>
            <a:br>
              <a:rPr lang="it-IT" sz="14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CAA2425-D37A-4739-90FB-04306EC14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1" y="1487434"/>
            <a:ext cx="4233059" cy="276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49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Esterni : GINI e PURITY</a:t>
            </a:r>
            <a:br>
              <a:rPr lang="it-IT" sz="1800" dirty="0"/>
            </a:br>
            <a:br>
              <a:rPr lang="it-IT" sz="1800" dirty="0"/>
            </a:br>
            <a:br>
              <a:rPr lang="it-IT" sz="1800" dirty="0"/>
            </a:br>
            <a:br>
              <a:rPr lang="it-IT" sz="1800" dirty="0"/>
            </a:b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FA8CCB-7CEF-4631-872D-EBC0EE4F1C30}"/>
              </a:ext>
            </a:extLst>
          </p:cNvPr>
          <p:cNvSpPr txBox="1"/>
          <p:nvPr/>
        </p:nvSpPr>
        <p:spPr>
          <a:xfrm>
            <a:off x="841732" y="1421924"/>
            <a:ext cx="769085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Possibile Soluzione:</a:t>
            </a:r>
          </a:p>
          <a:p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Utilizzare come criterio esterno una misura che consideri </a:t>
            </a: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la probabilità che una qualsiasi coppia di oggetti possa essere trovata in una data soluzione o in entrambe le soluzioni di clustering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, che quindi possa gestire situazioni di più etichette associate ad  ogni osservazione, quindi di label sovrapposte.</a:t>
            </a:r>
            <a:endParaRPr lang="it-IT" sz="18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br>
              <a:rPr lang="it-IT" sz="14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pic>
        <p:nvPicPr>
          <p:cNvPr id="9220" name="Picture 4" descr="An improved overlapping k-means clustering method for medical applications  - ScienceDirect">
            <a:extLst>
              <a:ext uri="{FF2B5EF4-FFF2-40B4-BE49-F238E27FC236}">
                <a16:creationId xmlns:a16="http://schemas.microsoft.com/office/drawing/2014/main" id="{785FAB2B-9D12-451C-9D1C-42838A647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3237751"/>
            <a:ext cx="36671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253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Esterni : OC Index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 </a:t>
            </a:r>
            <a:b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51D089-7C38-4DC0-BB51-7239EB472C83}"/>
              </a:ext>
            </a:extLst>
          </p:cNvPr>
          <p:cNvSpPr txBox="1"/>
          <p:nvPr/>
        </p:nvSpPr>
        <p:spPr>
          <a:xfrm>
            <a:off x="981075" y="1390650"/>
            <a:ext cx="6315075" cy="346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Un criterio utile può essere l’indice di </a:t>
            </a:r>
            <a:r>
              <a:rPr lang="it-IT" sz="1800" b="1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Overlapped</a:t>
            </a: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Cluster 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(OC) definito come il </a:t>
            </a: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rapporto tra la probabilità di trovare due elementi raggruppati in entrambe le soluzioni e la massima probabilità di trovarli in una delle soluzioni date.</a:t>
            </a: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80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E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ssendo una probabilità assume valori da 0 ad 1.</a:t>
            </a: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80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U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n valore vicino ad 1 definisce una forte equivalenza tra le due soluzioni, poiché qualsiasi coppia di oggetti può essere trovata in esse.</a:t>
            </a:r>
            <a:endParaRPr lang="it-IT" sz="18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/>
            <a:r>
              <a:rPr lang="it-IT" sz="9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CAMPO, David Nazareno; STEGMAYER, Georgina; MILONE, Diego H. A new index for clustering </a:t>
            </a:r>
            <a:r>
              <a:rPr lang="it-IT" sz="900" dirty="0" err="1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validation</a:t>
            </a:r>
            <a:r>
              <a:rPr lang="it-IT" sz="9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with </a:t>
            </a:r>
            <a:r>
              <a:rPr lang="it-IT" sz="900" dirty="0" err="1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overlapped</a:t>
            </a:r>
            <a:r>
              <a:rPr lang="it-IT" sz="9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clusters. </a:t>
            </a:r>
            <a:r>
              <a:rPr lang="it-IT" sz="900" i="1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Expert Systems with Applications</a:t>
            </a:r>
            <a:r>
              <a:rPr lang="it-IT" sz="9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, 2016, 64: 549-556.  https://www.sciencedirect.com/science/article/abs/pii/S0957417416304158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9189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Esterni : OC Index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 </a:t>
            </a:r>
            <a:b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729EF5-1839-417D-86F9-90E17A4BFC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43025" y="2322798"/>
            <a:ext cx="2305050" cy="123601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A8FAEA5-BC82-4C88-880E-70D9428AD57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838499" y="1013391"/>
            <a:ext cx="2990851" cy="139193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D78AC4B-68BE-418D-8F76-F2D3CD88694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838499" y="3121280"/>
            <a:ext cx="2705101" cy="165074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CFA870C-EFC8-49E5-A95C-2C6A7013F3A4}"/>
              </a:ext>
            </a:extLst>
          </p:cNvPr>
          <p:cNvSpPr txBox="1"/>
          <p:nvPr/>
        </p:nvSpPr>
        <p:spPr>
          <a:xfrm>
            <a:off x="6619875" y="915205"/>
            <a:ext cx="2314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Stima della probabilità di trovare due data points in entrambe le soluzioni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9F927EA-7602-44E4-8899-A5A709907F75}"/>
              </a:ext>
            </a:extLst>
          </p:cNvPr>
          <p:cNvSpPr txBox="1"/>
          <p:nvPr/>
        </p:nvSpPr>
        <p:spPr>
          <a:xfrm>
            <a:off x="6543600" y="2821660"/>
            <a:ext cx="2178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Stima della 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probabilità di trovare una coppia di </a:t>
            </a:r>
          </a:p>
          <a:p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elementi in qualsiasi </a:t>
            </a:r>
          </a:p>
          <a:p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cluster per tutti i cluster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A28CFD5-4B00-4253-A881-650BA2776E0B}"/>
              </a:ext>
            </a:extLst>
          </p:cNvPr>
          <p:cNvCxnSpPr/>
          <p:nvPr/>
        </p:nvCxnSpPr>
        <p:spPr>
          <a:xfrm flipH="1">
            <a:off x="3143250" y="1971675"/>
            <a:ext cx="799950" cy="600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5E54824A-C5CB-43B5-9109-9402BDAE158D}"/>
              </a:ext>
            </a:extLst>
          </p:cNvPr>
          <p:cNvCxnSpPr/>
          <p:nvPr/>
        </p:nvCxnSpPr>
        <p:spPr>
          <a:xfrm flipH="1" flipV="1">
            <a:off x="2990850" y="3434986"/>
            <a:ext cx="847649" cy="558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579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Esterni : OC Index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 </a:t>
            </a:r>
            <a:b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8A2D0E9-F098-405B-B3F3-926FA8B9DD1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42" y="1452919"/>
            <a:ext cx="3845458" cy="2799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4832C9B-3BD1-4C39-9BA4-CDC18242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810" y="1452919"/>
            <a:ext cx="3938740" cy="260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12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Esterni : OC Index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 </a:t>
            </a:r>
            <a:b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067BD7-8C2C-45F7-8F4B-D276EE204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452920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E60C889-321F-46D7-9CE2-5CD33488942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1449137"/>
            <a:ext cx="3371849" cy="2338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801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ata Wallpapers - Top Free Data Backgrounds - WallpaperAccess">
            <a:extLst>
              <a:ext uri="{FF2B5EF4-FFF2-40B4-BE49-F238E27FC236}">
                <a16:creationId xmlns:a16="http://schemas.microsoft.com/office/drawing/2014/main" id="{01F98358-4014-4D95-8D9F-D7C665C95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Google Shape;124;p24"/>
          <p:cNvSpPr/>
          <p:nvPr/>
        </p:nvSpPr>
        <p:spPr>
          <a:xfrm rot="5400000">
            <a:off x="1264440" y="-259562"/>
            <a:ext cx="2343175" cy="4557698"/>
          </a:xfrm>
          <a:prstGeom prst="rect">
            <a:avLst/>
          </a:prstGeom>
          <a:solidFill>
            <a:schemeClr val="tx1">
              <a:lumMod val="75000"/>
              <a:alpha val="74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595025" y="1685924"/>
            <a:ext cx="5026500" cy="10333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Avenir Next LT Pro" panose="020B0504020202020204" pitchFamily="34" charset="0"/>
                <a:sym typeface="Livvic"/>
              </a:rPr>
              <a:t>DATASET</a:t>
            </a:r>
            <a:endParaRPr dirty="0">
              <a:solidFill>
                <a:schemeClr val="lt1"/>
              </a:solidFill>
              <a:latin typeface="Avenir Next LT Pro" panose="020B0504020202020204" pitchFamily="34" charset="0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7744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Esterni : OC Index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 </a:t>
            </a:r>
            <a:b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30E933C-22FF-490D-A1CE-AD0DB44EA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07" y="1452920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A368E2F-371B-41C1-8CBC-C023A2D3F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968" y="1676757"/>
            <a:ext cx="33242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9206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Esterni : OC Index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 </a:t>
            </a:r>
            <a:b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0069CF48-4646-4CCD-9CB1-8138E59B7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50" y="1452919"/>
            <a:ext cx="37433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373569F7-AFF7-4C88-8268-ADDE2D955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110" y="1828800"/>
            <a:ext cx="3141107" cy="207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6F95D72-4924-41C2-AD68-09F5A9C2CFAD}"/>
              </a:ext>
            </a:extLst>
          </p:cNvPr>
          <p:cNvSpPr txBox="1"/>
          <p:nvPr/>
        </p:nvSpPr>
        <p:spPr>
          <a:xfrm>
            <a:off x="5723223" y="1605133"/>
            <a:ext cx="2767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latin typeface="Arial Nova Light" panose="020B0304020202020204" pitchFamily="34" charset="0"/>
              </a:rPr>
              <a:t>Ward</a:t>
            </a:r>
            <a:r>
              <a:rPr lang="it-IT" sz="1200" dirty="0">
                <a:latin typeface="Arial Nova Light" panose="020B0304020202020204" pitchFamily="34" charset="0"/>
              </a:rPr>
              <a:t>, </a:t>
            </a:r>
            <a:r>
              <a:rPr lang="it-IT" sz="1200" dirty="0" err="1">
                <a:latin typeface="Arial Nova Light" panose="020B0304020202020204" pitchFamily="34" charset="0"/>
              </a:rPr>
              <a:t>n_clusters</a:t>
            </a:r>
            <a:r>
              <a:rPr lang="it-IT" sz="1200" dirty="0">
                <a:latin typeface="Arial Nova Light" panose="020B0304020202020204" pitchFamily="34" charset="0"/>
              </a:rPr>
              <a:t> : 17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409D2D-537E-4F8A-825E-D2B28F17E8F2}"/>
              </a:ext>
            </a:extLst>
          </p:cNvPr>
          <p:cNvSpPr txBox="1"/>
          <p:nvPr/>
        </p:nvSpPr>
        <p:spPr>
          <a:xfrm>
            <a:off x="2394542" y="1374301"/>
            <a:ext cx="18353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dirty="0" err="1">
                <a:latin typeface="Avenir Next LT Pro Light" panose="020B0304020202020204" pitchFamily="34" charset="0"/>
              </a:rPr>
              <a:t>Ward</a:t>
            </a:r>
            <a:endParaRPr lang="it-IT" sz="2000" b="1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924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assare dai dati alle informazioni con il data mining">
            <a:extLst>
              <a:ext uri="{FF2B5EF4-FFF2-40B4-BE49-F238E27FC236}">
                <a16:creationId xmlns:a16="http://schemas.microsoft.com/office/drawing/2014/main" id="{52EB60CF-3F51-4CA9-9619-BD94B597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978" y="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42;p26">
            <a:extLst>
              <a:ext uri="{FF2B5EF4-FFF2-40B4-BE49-F238E27FC236}">
                <a16:creationId xmlns:a16="http://schemas.microsoft.com/office/drawing/2014/main" id="{D6979FA3-B198-4B7D-A7E8-A8006A5A458C}"/>
              </a:ext>
            </a:extLst>
          </p:cNvPr>
          <p:cNvSpPr/>
          <p:nvPr/>
        </p:nvSpPr>
        <p:spPr>
          <a:xfrm rot="16200000" flipH="1">
            <a:off x="1927475" y="-1980104"/>
            <a:ext cx="5289047" cy="9144002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24"/>
          <p:cNvSpPr/>
          <p:nvPr/>
        </p:nvSpPr>
        <p:spPr>
          <a:xfrm rot="5400000">
            <a:off x="1719266" y="-320439"/>
            <a:ext cx="2876547" cy="5781678"/>
          </a:xfrm>
          <a:prstGeom prst="rect">
            <a:avLst/>
          </a:prstGeom>
          <a:solidFill>
            <a:schemeClr val="tx1">
              <a:lumMod val="75000"/>
              <a:alpha val="74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672523" y="2527100"/>
            <a:ext cx="6605875" cy="10333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Avenir Next LT Pro" panose="020B0504020202020204" pitchFamily="34" charset="0"/>
                <a:sym typeface="Livvic"/>
              </a:rPr>
              <a:t>ESTRAZIONE REGOLE DI ASSOCIAZIONE</a:t>
            </a:r>
            <a:endParaRPr dirty="0">
              <a:solidFill>
                <a:schemeClr val="lt1"/>
              </a:solidFill>
              <a:latin typeface="Avenir Next LT Pro" panose="020B0504020202020204" pitchFamily="34" charset="0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033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3200" dirty="0"/>
              <a:t>ESTRAZIONE DI REGOLE D’ASSOCIAZIONE</a:t>
            </a:r>
            <a:br>
              <a:rPr lang="it-IT" sz="1800" dirty="0"/>
            </a:br>
            <a:r>
              <a:rPr lang="it-IT" sz="1800" dirty="0"/>
              <a:t>DATI BINARI COME TRANSAZIONI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 </a:t>
            </a:r>
            <a:b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B6316E8-F209-4FB1-AB52-B26939713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7" y="1195387"/>
            <a:ext cx="8541834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347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3200" dirty="0"/>
              <a:t>ESTRAZIONE DI REGOLE D’ASSOCIAZIONE</a:t>
            </a:r>
            <a:br>
              <a:rPr lang="it-IT" sz="1800" dirty="0"/>
            </a:br>
            <a:r>
              <a:rPr lang="it-IT" sz="1800" dirty="0"/>
              <a:t>ALGORIMTO APRIORI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 </a:t>
            </a:r>
            <a:b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FBD1A99-3AD5-45F3-960D-EDE51AF01F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99" y="1440815"/>
            <a:ext cx="4214801" cy="28113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7C32B91-37A0-4BED-B35A-F7BDCF672153}"/>
              </a:ext>
            </a:extLst>
          </p:cNvPr>
          <p:cNvSpPr txBox="1"/>
          <p:nvPr/>
        </p:nvSpPr>
        <p:spPr>
          <a:xfrm>
            <a:off x="5280703" y="1514475"/>
            <a:ext cx="3644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Diverse esecuzioni di Apriori</a:t>
            </a:r>
          </a:p>
          <a:p>
            <a:endParaRPr lang="it-IT" dirty="0">
              <a:latin typeface="Avenir Next LT Pro" panose="020B0504020202020204" pitchFamily="34" charset="0"/>
            </a:endParaRPr>
          </a:p>
          <a:p>
            <a:r>
              <a:rPr lang="it-IT" dirty="0">
                <a:latin typeface="Avenir Next LT Pro" panose="020B0504020202020204" pitchFamily="34" charset="0"/>
              </a:rPr>
              <a:t>Il grafico mostra il numero di pattern scoperti al variare della soglia di supporto minimo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648813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3200" dirty="0"/>
              <a:t>ESTRAZIONE DI REGOLE D’ASSOCIAZIONE</a:t>
            </a:r>
            <a:br>
              <a:rPr lang="it-IT" sz="1800" dirty="0"/>
            </a:br>
            <a:r>
              <a:rPr lang="it-IT" sz="1800" dirty="0"/>
              <a:t>ALGORIMTO APRIORI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 </a:t>
            </a:r>
            <a:b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7C32B91-37A0-4BED-B35A-F7BDCF672153}"/>
              </a:ext>
            </a:extLst>
          </p:cNvPr>
          <p:cNvSpPr txBox="1"/>
          <p:nvPr/>
        </p:nvSpPr>
        <p:spPr>
          <a:xfrm>
            <a:off x="4778694" y="1485900"/>
            <a:ext cx="3829049" cy="193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958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80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A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d una percentuale di  soglia di supporto maggiore del 20 % i pattern tendono a diminuire sino ad arrivare a non scoprire quasi nessun pattern oltre  il 60%.</a:t>
            </a:r>
            <a:endParaRPr lang="it-IT" sz="18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C77F081-FEBE-4457-B5D4-DCA2C8B67E1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7" y="1330354"/>
            <a:ext cx="4292918" cy="2921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77213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3200" dirty="0"/>
              <a:t>ESTRAZIONE DI REGOLE D’ASSOCIAZIONE</a:t>
            </a:r>
            <a:br>
              <a:rPr lang="it-IT" sz="1800" dirty="0"/>
            </a:br>
            <a:r>
              <a:rPr lang="it-IT" sz="1800" dirty="0"/>
              <a:t>PATTERN FREQUENTI CON MINSUP: 30 %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 </a:t>
            </a:r>
            <a:b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1167F91-A02A-46E0-BC16-A854A831C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402" y="1143000"/>
            <a:ext cx="2996259" cy="40005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6D210B9-5D24-428B-90D6-F4C0440F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698" y="1027984"/>
            <a:ext cx="2471313" cy="195932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E32B6F7-0231-4335-92FA-5C7472F01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698" y="2886659"/>
            <a:ext cx="2471314" cy="225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641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3200" dirty="0"/>
              <a:t>ESTRAZIONE DI REGOLE D’ASSOCIAZIONE</a:t>
            </a:r>
            <a:br>
              <a:rPr lang="it-IT" sz="1800" dirty="0"/>
            </a:br>
            <a:r>
              <a:rPr lang="it-IT" sz="1800" dirty="0"/>
              <a:t>REGOLE DI ASSOCIAZIONI CON MINCONF 70%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 </a:t>
            </a:r>
            <a:b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ECCF0249-0CD4-4B8F-BBD3-269F884AB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06" y="984614"/>
            <a:ext cx="1704078" cy="335527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F36C7B6-FE73-418A-BDFE-A327350BE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231" y="984614"/>
            <a:ext cx="1999134" cy="335527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1FE8C1D-58F8-4479-BB02-7AB0C6823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181" y="984614"/>
            <a:ext cx="2150516" cy="198718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10284D3-95B9-4DC5-BAFE-CA0687BE9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181" y="3077732"/>
            <a:ext cx="2257945" cy="106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04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aluation Wallpapers - Top Free Evaluation Backgrounds - WallpaperAccess">
            <a:extLst>
              <a:ext uri="{FF2B5EF4-FFF2-40B4-BE49-F238E27FC236}">
                <a16:creationId xmlns:a16="http://schemas.microsoft.com/office/drawing/2014/main" id="{E0A2E8C0-E229-4B3E-8BDC-BBCED5425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126" y="-1350"/>
            <a:ext cx="68929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42;p26">
            <a:extLst>
              <a:ext uri="{FF2B5EF4-FFF2-40B4-BE49-F238E27FC236}">
                <a16:creationId xmlns:a16="http://schemas.microsoft.com/office/drawing/2014/main" id="{D6979FA3-B198-4B7D-A7E8-A8006A5A458C}"/>
              </a:ext>
            </a:extLst>
          </p:cNvPr>
          <p:cNvSpPr/>
          <p:nvPr/>
        </p:nvSpPr>
        <p:spPr>
          <a:xfrm rot="16200000" flipH="1">
            <a:off x="2026565" y="-2033143"/>
            <a:ext cx="5209284" cy="9144002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24"/>
          <p:cNvSpPr/>
          <p:nvPr/>
        </p:nvSpPr>
        <p:spPr>
          <a:xfrm rot="5400000">
            <a:off x="1719266" y="-320439"/>
            <a:ext cx="2876547" cy="5781678"/>
          </a:xfrm>
          <a:prstGeom prst="rect">
            <a:avLst/>
          </a:prstGeom>
          <a:solidFill>
            <a:schemeClr val="tx1">
              <a:lumMod val="75000"/>
              <a:alpha val="74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591340" y="1783739"/>
            <a:ext cx="6605875" cy="10333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Avenir Next LT Pro" panose="020B0504020202020204" pitchFamily="34" charset="0"/>
                <a:sym typeface="Livvic"/>
              </a:rPr>
              <a:t>CONCLUSIONI</a:t>
            </a:r>
            <a:endParaRPr dirty="0">
              <a:solidFill>
                <a:schemeClr val="lt1"/>
              </a:solidFill>
              <a:latin typeface="Avenir Next LT Pro" panose="020B0504020202020204" pitchFamily="34" charset="0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5114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3200" dirty="0"/>
              <a:t>CONCLUSIONI</a:t>
            </a:r>
            <a:br>
              <a:rPr lang="it-IT" sz="1800" dirty="0"/>
            </a:br>
            <a:r>
              <a:rPr lang="it-IT" sz="1800" dirty="0"/>
              <a:t>CLUSTER ANALYSIS: Criteri Interni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600" dirty="0" err="1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Average</a:t>
            </a:r>
            <a:r>
              <a:rPr lang="it-IT" sz="160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 Linkage con distanza di </a:t>
            </a:r>
            <a:r>
              <a:rPr lang="it-IT" sz="1600" dirty="0" err="1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manahattan</a:t>
            </a:r>
            <a:r>
              <a:rPr lang="it-IT" sz="160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 e Complete </a:t>
            </a:r>
            <a:br>
              <a:rPr lang="it-IT" sz="160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</a:br>
            <a:r>
              <a:rPr lang="it-IT" sz="160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Linkage con distanza euclidea</a:t>
            </a:r>
            <a:br>
              <a:rPr lang="it-IT" sz="160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</a:br>
            <a:br>
              <a:rPr lang="it-IT" sz="1600" b="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</a:br>
            <a:r>
              <a:rPr lang="it-IT" sz="1600" b="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Si vanno a formare un grande cluster comprendente quasi tutti gli esempi e un piccolo cluster contenente un numero ridotto di esempi.</a:t>
            </a:r>
            <a:br>
              <a:rPr lang="it-IT" sz="1600" b="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</a:br>
            <a:br>
              <a:rPr lang="it-IT" sz="1600" b="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</a:br>
            <a:r>
              <a:rPr lang="it-IT" sz="1600" dirty="0" err="1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Average</a:t>
            </a:r>
            <a:r>
              <a:rPr lang="it-IT" sz="160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 Linkage e distanza del coseno e </a:t>
            </a:r>
            <a:r>
              <a:rPr lang="it-IT" sz="1600" dirty="0" err="1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Ward</a:t>
            </a:r>
            <a:br>
              <a:rPr lang="it-IT" sz="160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</a:br>
            <a:br>
              <a:rPr lang="it-IT" sz="1600" b="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</a:br>
            <a:r>
              <a:rPr lang="it-IT" sz="1600" b="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Con </a:t>
            </a:r>
            <a:r>
              <a:rPr lang="it-IT" sz="1600" b="0" dirty="0" err="1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Average</a:t>
            </a:r>
            <a:r>
              <a:rPr lang="it-IT" sz="1600" b="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-Linkage con metrica coseno si ha un numero di cluster di 350 con </a:t>
            </a:r>
            <a:r>
              <a:rPr lang="it-IT" sz="1600" b="0" dirty="0" err="1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ward</a:t>
            </a:r>
            <a:r>
              <a:rPr lang="it-IT" sz="1600" b="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 un numero di cluster pari a 2, con questi due algoritmi si ottiene un indice di silhouette inferiore rispetto agli altri, ma dai </a:t>
            </a:r>
            <a:r>
              <a:rPr lang="it-IT" sz="1600" b="0" dirty="0" err="1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dendogrammi</a:t>
            </a:r>
            <a:r>
              <a:rPr lang="it-IT" sz="1600" b="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 sembrerebbe che i raggruppamenti in cluster siano più equilibrati.</a:t>
            </a:r>
            <a:br>
              <a:rPr lang="it-IT" sz="1600" b="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51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0"/>
            <a:ext cx="4074096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DATASET</a:t>
            </a:r>
            <a:endParaRPr sz="4000" dirty="0"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40000"/>
            <a:ext cx="5823600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4" name="Google Shape;134;p25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DA1A684-7C79-4B0F-990A-6C589916353F}"/>
              </a:ext>
            </a:extLst>
          </p:cNvPr>
          <p:cNvSpPr txBox="1"/>
          <p:nvPr/>
        </p:nvSpPr>
        <p:spPr>
          <a:xfrm>
            <a:off x="714350" y="988204"/>
            <a:ext cx="7556746" cy="3348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 algn="just">
              <a:lnSpc>
                <a:spcPct val="110000"/>
              </a:lnSpc>
              <a:spcAft>
                <a:spcPts val="1165"/>
              </a:spcAft>
            </a:pPr>
            <a:r>
              <a:rPr lang="it-IT" sz="1800" b="1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Myocardial</a:t>
            </a: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</a:t>
            </a:r>
            <a:r>
              <a:rPr lang="it-IT" sz="1800" b="1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infarction</a:t>
            </a: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</a:t>
            </a:r>
            <a:r>
              <a:rPr lang="it-IT" sz="1800" b="1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complications</a:t>
            </a: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Data Set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 </a:t>
            </a:r>
          </a:p>
          <a:p>
            <a:pPr marL="6350" indent="-6350" algn="just">
              <a:lnSpc>
                <a:spcPct val="110000"/>
              </a:lnSpc>
              <a:spcAft>
                <a:spcPts val="45"/>
              </a:spcAft>
            </a:pPr>
            <a:r>
              <a:rPr lang="it-IT" sz="1800" b="1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Ospedale</a:t>
            </a: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in cui sono stati raccolti i dati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: Krasnoyarsk </a:t>
            </a:r>
            <a:r>
              <a:rPr lang="it-IT" sz="1800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Interdistrict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</a:t>
            </a:r>
            <a:r>
              <a:rPr lang="it-IT" sz="1800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Clinical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Hospital 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№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20 intitolato a I. </a:t>
            </a:r>
            <a:endParaRPr lang="it-IT" sz="18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S. </a:t>
            </a:r>
            <a:r>
              <a:rPr lang="it-IT" sz="1800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Berzon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(Russia) </a:t>
            </a:r>
            <a:endParaRPr lang="it-IT" sz="18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05000"/>
              </a:lnSpc>
              <a:spcAft>
                <a:spcPts val="845"/>
              </a:spcAft>
            </a:pP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Periodo di raccolta dati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: 1992-1995</a:t>
            </a:r>
            <a:endParaRPr lang="it-IT" sz="18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05000"/>
              </a:lnSpc>
              <a:spcAft>
                <a:spcPts val="1010"/>
              </a:spcAft>
            </a:pP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N.ro osservazioni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: 1700</a:t>
            </a:r>
            <a:endParaRPr lang="it-IT" sz="18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N.ro Feature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: 123 di cui 111 variabili di input e 12 possibili </a:t>
            </a:r>
            <a:r>
              <a:rPr lang="it-IT" sz="1800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complicaziazioni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utilizzabili come variabili di output</a:t>
            </a:r>
            <a:endParaRPr lang="it-IT" sz="18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1165"/>
              </a:spcAft>
            </a:pPr>
            <a:endParaRPr lang="it-IT" sz="16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6002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3200" dirty="0"/>
              <a:t>CONCLUSIONI</a:t>
            </a:r>
            <a:br>
              <a:rPr lang="it-IT" sz="1800" dirty="0"/>
            </a:br>
            <a:r>
              <a:rPr lang="it-IT" sz="1800" dirty="0"/>
              <a:t>CLUSTER ANALYSIS: Criteri Esterni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600" b="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U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tilizzando come criterio esterno OC si </a:t>
            </a:r>
            <a:r>
              <a:rPr lang="it-IT" sz="1800" b="0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ottiengono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soluzioni con un numero </a:t>
            </a:r>
            <a:r>
              <a:rPr lang="it-IT" sz="1800" b="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intermedio 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di cluster ( 17-42)  </a:t>
            </a:r>
            <a:r>
              <a:rPr lang="it-IT" sz="1800" b="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,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le soluzioni trovate sono caratterizzate da un grande cluster e tanti piccoli cluster di dimensioni ridotte. </a:t>
            </a:r>
            <a:br>
              <a:rPr lang="it-IT" sz="1800" b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In tutte le soluzioni di clustering  ritenute ottimali con OC si 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individuano:</a:t>
            </a:r>
            <a:b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-  Un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grande sottogruppo dominante 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di pazienti considerati simili ma che presentano diversi tipi di complicazioni, mentre altri (dello stesso sottogruppo)non ne presentano nessuna,</a:t>
            </a:r>
            <a:b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-  I </a:t>
            </a:r>
            <a:r>
              <a:rPr lang="it-IT" sz="1800" b="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r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estanti 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sottogruppi  più piccoli  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di pazienti o gruppi di singoli pazienti.</a:t>
            </a:r>
            <a:b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0079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3200" dirty="0"/>
              <a:t>CONCLUSIONI</a:t>
            </a:r>
            <a:br>
              <a:rPr lang="it-IT" sz="1800" dirty="0"/>
            </a:br>
            <a:r>
              <a:rPr lang="it-IT" sz="1800" dirty="0"/>
              <a:t>ESTRAZIONE REGOLE DI ASSOCIAZIONE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Nell’estrazione di regole di associazioni sono state rilevate delle regole interessanti tra le regole estratte: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C5B1685-0CB9-4CEE-B96A-8BEA31EC8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12" y="2293239"/>
            <a:ext cx="8851975" cy="163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15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3200" dirty="0"/>
              <a:t>CONCLUSIONI</a:t>
            </a:r>
            <a:br>
              <a:rPr lang="it-IT" sz="1800" dirty="0"/>
            </a:br>
            <a:r>
              <a:rPr lang="it-IT" sz="1800" dirty="0"/>
              <a:t>ESTRAZIONE REGOLE DI ASSOCIAZIONE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Nell’estrazione di regole di associazioni sono state rilevate delle regole interessanti tra le regole estratte: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BB5D7DD-DDAD-4112-8384-914C677F9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96" y="1928843"/>
            <a:ext cx="8849807" cy="150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039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3200" dirty="0"/>
              <a:t>CONCLUSIONI</a:t>
            </a:r>
            <a:br>
              <a:rPr lang="it-IT" sz="1800" dirty="0"/>
            </a:br>
            <a:r>
              <a:rPr lang="it-IT" sz="1800" dirty="0"/>
              <a:t>ESTRAZIONE REGOLE DI ASSOCIAZIONE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Nell’estrazione di regole di associazioni sono state rilevate delle regole interessanti tra le regole estratte: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0A3E4D1-E3C8-4117-A3BC-7B6C29889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71" y="2156197"/>
            <a:ext cx="8812029" cy="118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905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3200" dirty="0"/>
              <a:t>CONCLUSIONI</a:t>
            </a:r>
            <a:br>
              <a:rPr lang="it-IT" sz="1800" dirty="0"/>
            </a:br>
            <a:r>
              <a:rPr lang="it-IT" sz="1800" dirty="0"/>
              <a:t>ESTRAZIONE REGOLE DI ASSOCIAZIONE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Nell’estrazione di regole di associazioni sono state rilevate delle regole interessanti tra le regole estratte: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142433D-2EE2-4CA4-93AB-622005EFE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76" y="2141741"/>
            <a:ext cx="8802624" cy="118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511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bstract medical wallpaper template design | free image by rawpixel.com  (med billeder)">
            <a:extLst>
              <a:ext uri="{FF2B5EF4-FFF2-40B4-BE49-F238E27FC236}">
                <a16:creationId xmlns:a16="http://schemas.microsoft.com/office/drawing/2014/main" id="{37FC71C7-9EAD-406D-9A7F-1F1652DC4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13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27" y="0"/>
            <a:ext cx="6858000" cy="5143500"/>
          </a:xfrm>
          <a:prstGeom prst="rect">
            <a:avLst/>
          </a:prstGeom>
          <a:noFill/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002060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Avenir Next LT Pro" panose="020B0504020202020204" pitchFamily="34" charset="0"/>
                <a:sym typeface="Livvic"/>
              </a:rPr>
              <a:t>Grazie per l’attenzione</a:t>
            </a:r>
            <a:endParaRPr dirty="0">
              <a:solidFill>
                <a:schemeClr val="lt1"/>
              </a:solidFill>
              <a:latin typeface="Avenir Next LT Pro" panose="020B0504020202020204" pitchFamily="34" charset="0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845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-1"/>
            <a:ext cx="7391693" cy="1082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DATASET</a:t>
            </a:r>
            <a:br>
              <a:rPr lang="es" sz="4000" dirty="0"/>
            </a:br>
            <a:r>
              <a:rPr lang="es" dirty="0"/>
              <a:t> </a:t>
            </a:r>
            <a:r>
              <a:rPr lang="es" sz="1600" dirty="0"/>
              <a:t>VARIABILI DI OUTPUT: 11 Binarie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7AC776F-E3FE-43E2-BF56-B1CB63683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039" y="1082039"/>
            <a:ext cx="4069561" cy="398789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B378528-DC8C-4952-8334-8FFFDEFD6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00" y="1082040"/>
            <a:ext cx="3659911" cy="3987897"/>
          </a:xfrm>
          <a:prstGeom prst="rect">
            <a:avLst/>
          </a:prstGeom>
        </p:spPr>
      </p:pic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901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0"/>
            <a:ext cx="5943532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DATASET</a:t>
            </a:r>
            <a:br>
              <a:rPr lang="es" sz="4000" dirty="0"/>
            </a:br>
            <a:r>
              <a:rPr lang="es" dirty="0"/>
              <a:t> VARIABILI DI OUTPUT</a:t>
            </a:r>
            <a:br>
              <a:rPr lang="es" dirty="0"/>
            </a:br>
            <a:r>
              <a:rPr lang="es" dirty="0"/>
              <a:t>1 Categorica </a:t>
            </a:r>
            <a:endParaRPr dirty="0"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40000"/>
            <a:ext cx="5823600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474475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B8F51E7-704B-401B-B0E6-BCF36DE05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68" y="1769799"/>
            <a:ext cx="5943532" cy="27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87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-8618"/>
            <a:ext cx="5943532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DATASET</a:t>
            </a:r>
            <a:br>
              <a:rPr lang="es" sz="4000" dirty="0"/>
            </a:br>
            <a:r>
              <a:rPr lang="es" dirty="0"/>
              <a:t>VARIABILI DI OUTPUT</a:t>
            </a:r>
            <a:br>
              <a:rPr lang="es" dirty="0"/>
            </a:br>
            <a:r>
              <a:rPr lang="es" dirty="0"/>
              <a:t>1 Categorica -&gt; Binaria</a:t>
            </a:r>
            <a:endParaRPr dirty="0"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40000"/>
            <a:ext cx="5823600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474475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B8F51E7-704B-401B-B0E6-BCF36DE05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621" y="697597"/>
            <a:ext cx="3944422" cy="185450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00D0BEA-980A-48AD-B311-DB570D033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50" y="2785511"/>
            <a:ext cx="79533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36652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</TotalTime>
  <Words>2161</Words>
  <Application>Microsoft Office PowerPoint</Application>
  <PresentationFormat>Presentazione su schermo (16:9)</PresentationFormat>
  <Paragraphs>164</Paragraphs>
  <Slides>65</Slides>
  <Notes>65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65</vt:i4>
      </vt:variant>
    </vt:vector>
  </HeadingPairs>
  <TitlesOfParts>
    <vt:vector size="78" baseType="lpstr">
      <vt:lpstr>Arial</vt:lpstr>
      <vt:lpstr>Arial Nova Light</vt:lpstr>
      <vt:lpstr>Avenir Next LT Pro</vt:lpstr>
      <vt:lpstr>Avenir Next LT Pro Light</vt:lpstr>
      <vt:lpstr>Cambria Math</vt:lpstr>
      <vt:lpstr>Catamaran Thin</vt:lpstr>
      <vt:lpstr>Corbel Light</vt:lpstr>
      <vt:lpstr>Fira Sans Extra Condensed Medium</vt:lpstr>
      <vt:lpstr>Livvic</vt:lpstr>
      <vt:lpstr>Open Sans</vt:lpstr>
      <vt:lpstr>Roboto</vt:lpstr>
      <vt:lpstr>Symbol</vt:lpstr>
      <vt:lpstr>Engineering Project Proposal by Slidesgo</vt:lpstr>
      <vt:lpstr>Myocardial Infarction Complications</vt:lpstr>
      <vt:lpstr>TABLE OF CONTENTS</vt:lpstr>
      <vt:lpstr>Infarto Miocardico</vt:lpstr>
      <vt:lpstr>Obiettivi di Data Mining</vt:lpstr>
      <vt:lpstr>DATASET</vt:lpstr>
      <vt:lpstr>DATASET</vt:lpstr>
      <vt:lpstr>DATASET  VARIABILI DI OUTPUT: 11 Binarie</vt:lpstr>
      <vt:lpstr>DATASET  VARIABILI DI OUTPUT 1 Categorica </vt:lpstr>
      <vt:lpstr>DATASET VARIABILI DI OUTPUT 1 Categorica -&gt; Binaria</vt:lpstr>
      <vt:lpstr>DATASET  VARIABILI DI OUTPUT </vt:lpstr>
      <vt:lpstr>DATASET  VARIABILI DI INPUT </vt:lpstr>
      <vt:lpstr>DATASET  VARIABILI DI INPUT </vt:lpstr>
      <vt:lpstr>DATASET  VARIABILI DI INPUT </vt:lpstr>
      <vt:lpstr>DATASET: PROBLEMI </vt:lpstr>
      <vt:lpstr>DATASET DROP DI VARIABILI </vt:lpstr>
      <vt:lpstr>DATASET: MISSING DATA HISTOGRAM </vt:lpstr>
      <vt:lpstr>DATASET DROP DI OSSERVAZIONI </vt:lpstr>
      <vt:lpstr>DATASET SOSTITUZIONE  DEI VALORE MANCANTI CON IL VALORE PIÙ PROBABILE  Nearest Neighbour Imputation. I valori mancanti rimanenti di ogni ossevazione sono imputati utilizzando il valore medio di dei K vicini più vicini trovati nel dataset. Due osservazioni sono vicine se i valori delle feature  che non mancano a nessuno dei due sono simili.  Numero di Vicini K = 3. </vt:lpstr>
      <vt:lpstr>DATASET SOSTITUZIONE  DEI VALORE MANCANTI CON IL VALORE PIÙ PROBABILE Nearest Neighbour Imputation.  </vt:lpstr>
      <vt:lpstr>DATASET  NORMALIZZAZIONE Z-SCORE   Considerando solo le variabili numeriche del Dataset ('AGE','S_AD_ORIT','D_AD_ORIT','ALT_BLOOD','L_BLOOD','K_BLOOD' ,'ROE’) Si  sono normalizzati i valori delle variabili mediante una normalizzazione Z-score         z_i=(x-μ_i)/σ_i   </vt:lpstr>
      <vt:lpstr>DATASET  FACTOR ANALYSIS CON 32 FATTORI     </vt:lpstr>
      <vt:lpstr>CLUSTER ANALYSIS</vt:lpstr>
      <vt:lpstr>CLUSTER ANALYSIS Modello  + Parametri  Si considerano gli algoritmi clustering gerarchico di tipo agglomerativo. Occorre effettuare una ricerca degli iper-parametri per determinare: Il numeri di clusters: 2 - n Il metodo di linkage : Single, Average,Complete,Ward La misura di distanza : Euclidea, Coseno, Manhattan </vt:lpstr>
      <vt:lpstr>Presentazione standard di PowerPoint</vt:lpstr>
      <vt:lpstr>Presentazione standard di PowerPoint</vt:lpstr>
      <vt:lpstr>Presentazione standard di PowerPoint</vt:lpstr>
      <vt:lpstr>CLUSTER ANALYSIS  Dendogramma: Complete-Linkage  </vt:lpstr>
      <vt:lpstr>CLUSTER ANALYSIS  Dendogramma: Complete-Linkage  </vt:lpstr>
      <vt:lpstr>CLUSTER ANALYSIS  Dendogramma: Complete-Linkage  </vt:lpstr>
      <vt:lpstr>CLUSTER ANALYSIS  Dendogramma: Average-Linkage  </vt:lpstr>
      <vt:lpstr>CLUSTER ANALYSIS  Dendogramma: Average-Linkage  </vt:lpstr>
      <vt:lpstr>CLUSTER ANALYSIS  Dendogramma: Average-Linkage  </vt:lpstr>
      <vt:lpstr>CLUSTER ANALYSIS  Dendogramma: Ward  </vt:lpstr>
      <vt:lpstr>CLUSTER ANALYSIS Criteri di Valutazione Due tipi di misure di convalida possono essere utilizzate per valutare una soluzione di clustering , criteri interni ed esterni.   I criteri interni misurano proprietà ricavate dai dati stessi e dai cluster formati, come la compattezza e la separabilità dei dati.  I criteri esterni fanno un confronto tra soluzioni di clustering, prendendone una come riferimento e confrontandola con altri raggruppamenti, la soluzione di clustering presa come riferimento è quella ottenuta  trattando le label di output del dataset come label di un risultato di  clustering.  </vt:lpstr>
      <vt:lpstr>CLUSTER ANALYSIS Criteri Interni: Indice di Silhouette (Coseno)  </vt:lpstr>
      <vt:lpstr>CLUSTER ANALYSIS Criteri Interni: Indice di Silhouette (Manhattan)  </vt:lpstr>
      <vt:lpstr>CLUSTER ANALYSIS Criteri Interni: Indice di Silhouette (Euclidean)  </vt:lpstr>
      <vt:lpstr>CLUSTER ANALYSIS Criteri Interni: Indice di Silhouette Ward + Euclidean  </vt:lpstr>
      <vt:lpstr>CLUSTER ANALYSIS Criteri Esterni: PURITY e GINI  </vt:lpstr>
      <vt:lpstr>CLUSTER ANALYSIS Criteri Esterni : PURITY e GINI  </vt:lpstr>
      <vt:lpstr>CLUSTER ANALYSIS Criteri Interni : PURITY e GINI  </vt:lpstr>
      <vt:lpstr>CLUSTER ANALYSIS Criteri Interni : PURITY e GINI  </vt:lpstr>
      <vt:lpstr>CLUSTER ANALYSIS Criteri Esterni : GINI e PURITY    </vt:lpstr>
      <vt:lpstr>CLUSTER ANALYSIS Criteri Esterni : GINI e PURITY        .  </vt:lpstr>
      <vt:lpstr>CLUSTER ANALYSIS Criteri Esterni : GINI e PURITY        .  </vt:lpstr>
      <vt:lpstr>CLUSTER ANALYSIS Criteri Esterni : OC Index .   .  </vt:lpstr>
      <vt:lpstr>CLUSTER ANALYSIS Criteri Esterni : OC Index .   .  </vt:lpstr>
      <vt:lpstr>CLUSTER ANALYSIS Criteri Esterni : OC Index .   .  </vt:lpstr>
      <vt:lpstr>CLUSTER ANALYSIS Criteri Esterni : OC Index .   .  </vt:lpstr>
      <vt:lpstr>CLUSTER ANALYSIS Criteri Esterni : OC Index .   .  </vt:lpstr>
      <vt:lpstr>CLUSTER ANALYSIS Criteri Esterni : OC Index .   .  </vt:lpstr>
      <vt:lpstr>ESTRAZIONE REGOLE DI ASSOCIAZIONE</vt:lpstr>
      <vt:lpstr>ESTRAZIONE DI REGOLE D’ASSOCIAZIONE DATI BINARI COME TRANSAZIONI .   .  </vt:lpstr>
      <vt:lpstr>ESTRAZIONE DI REGOLE D’ASSOCIAZIONE ALGORIMTO APRIORI .   .  </vt:lpstr>
      <vt:lpstr>ESTRAZIONE DI REGOLE D’ASSOCIAZIONE ALGORIMTO APRIORI .   .  </vt:lpstr>
      <vt:lpstr>ESTRAZIONE DI REGOLE D’ASSOCIAZIONE PATTERN FREQUENTI CON MINSUP: 30 % .   .  </vt:lpstr>
      <vt:lpstr>ESTRAZIONE DI REGOLE D’ASSOCIAZIONE REGOLE DI ASSOCIAZIONI CON MINCONF 70% .   .  </vt:lpstr>
      <vt:lpstr>CONCLUSIONI</vt:lpstr>
      <vt:lpstr>CONCLUSIONI CLUSTER ANALYSIS: Criteri Interni  Average Linkage con distanza di manahattan e Complete  Linkage con distanza euclidea  Si vanno a formare un grande cluster comprendente quasi tutti gli esempi e un piccolo cluster contenente un numero ridotto di esempi.  Average Linkage e distanza del coseno e Ward  Con Average-Linkage con metrica coseno si ha un numero di cluster di 350 con ward un numero di cluster pari a 2, con questi due algoritmi si ottiene un indice di silhouette inferiore rispetto agli altri, ma dai dendogrammi sembrerebbe che i raggruppamenti in cluster siano più equilibrati.     </vt:lpstr>
      <vt:lpstr>CONCLUSIONI CLUSTER ANALYSIS: Criteri Esterni . Utilizzando come criterio esterno OC si ottiengono soluzioni con un numero intermedio di cluster ( 17-42)  ,le soluzioni trovate sono caratterizzate da un grande cluster e tanti piccoli cluster di dimensioni ridotte.  In tutte le soluzioni di clustering  ritenute ottimali con OC si individuano:   -  Un grande sottogruppo dominante di pazienti considerati simili ma che presentano diversi tipi di complicazioni, mentre altri (dello stesso sottogruppo)non ne presentano nessuna, -  I restanti sottogruppi  più piccoli  di pazienti o gruppi di singoli pazienti.     </vt:lpstr>
      <vt:lpstr>CONCLUSIONI ESTRAZIONE REGOLE DI ASSOCIAZIONE Nell’estrazione di regole di associazioni sono state rilevate delle regole interessanti tra le regole estratte: .   </vt:lpstr>
      <vt:lpstr>CONCLUSIONI ESTRAZIONE REGOLE DI ASSOCIAZIONE Nell’estrazione di regole di associazioni sono state rilevate delle regole interessanti tra le regole estratte: .   </vt:lpstr>
      <vt:lpstr>CONCLUSIONI ESTRAZIONE REGOLE DI ASSOCIAZIONE Nell’estrazione di regole di associazioni sono state rilevate delle regole interessanti tra le regole estratte: .   </vt:lpstr>
      <vt:lpstr>CONCLUSIONI ESTRAZIONE REGOLE DI ASSOCIAZIONE Nell’estrazione di regole di associazioni sono state rilevate delle regole interessanti tra le regole estratte: .   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Myocardial Infarction Complications</dc:title>
  <dc:creator>ASUS</dc:creator>
  <cp:lastModifiedBy>Vito Simone Lacatena</cp:lastModifiedBy>
  <cp:revision>58</cp:revision>
  <dcterms:modified xsi:type="dcterms:W3CDTF">2021-07-15T15:38:20Z</dcterms:modified>
</cp:coreProperties>
</file>